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9" r:id="rId3"/>
    <p:sldId id="281" r:id="rId4"/>
    <p:sldId id="278" r:id="rId5"/>
    <p:sldId id="257" r:id="rId6"/>
    <p:sldId id="274" r:id="rId7"/>
    <p:sldId id="276" r:id="rId8"/>
    <p:sldId id="280" r:id="rId9"/>
    <p:sldId id="277" r:id="rId10"/>
    <p:sldId id="258" r:id="rId11"/>
    <p:sldId id="259" r:id="rId12"/>
    <p:sldId id="273" r:id="rId13"/>
    <p:sldId id="260" r:id="rId14"/>
    <p:sldId id="261" r:id="rId15"/>
    <p:sldId id="262" r:id="rId16"/>
    <p:sldId id="275" r:id="rId17"/>
    <p:sldId id="264" r:id="rId18"/>
    <p:sldId id="267" r:id="rId19"/>
    <p:sldId id="279" r:id="rId20"/>
    <p:sldId id="265" r:id="rId21"/>
    <p:sldId id="266" r:id="rId22"/>
    <p:sldId id="263" r:id="rId23"/>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p:cViewPr>
        <p:scale>
          <a:sx n="70" d="100"/>
          <a:sy n="70" d="100"/>
        </p:scale>
        <p:origin x="-1272" y="-366"/>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0586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500" b="1" i="0">
                <a:solidFill>
                  <a:schemeClr val="tx1"/>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05868"/>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0586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g object 16"/>
          <p:cNvSpPr/>
          <p:nvPr/>
        </p:nvSpPr>
        <p:spPr>
          <a:xfrm>
            <a:off x="0" y="0"/>
            <a:ext cx="9144000" cy="4046092"/>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330708" y="2657855"/>
            <a:ext cx="4805172" cy="1588008"/>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bg object 16"/>
          <p:cNvSpPr/>
          <p:nvPr/>
        </p:nvSpPr>
        <p:spPr>
          <a:xfrm>
            <a:off x="0" y="0"/>
            <a:ext cx="9144000" cy="393158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6271259" y="184404"/>
            <a:ext cx="2816351" cy="91440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2104" y="281686"/>
            <a:ext cx="8479790" cy="513715"/>
          </a:xfrm>
          <a:prstGeom prst="rect">
            <a:avLst/>
          </a:prstGeom>
        </p:spPr>
        <p:txBody>
          <a:bodyPr wrap="square" lIns="0" tIns="0" rIns="0" bIns="0">
            <a:spAutoFit/>
          </a:bodyPr>
          <a:lstStyle>
            <a:lvl1pPr>
              <a:defRPr sz="3200" b="1" i="0">
                <a:solidFill>
                  <a:srgbClr val="205868"/>
                </a:solidFill>
                <a:latin typeface="Calibri"/>
                <a:cs typeface="Calibri"/>
              </a:defRPr>
            </a:lvl1pPr>
          </a:lstStyle>
          <a:p>
            <a:endParaRPr/>
          </a:p>
        </p:txBody>
      </p:sp>
      <p:sp>
        <p:nvSpPr>
          <p:cNvPr id="3" name="Holder 3"/>
          <p:cNvSpPr>
            <a:spLocks noGrp="1"/>
          </p:cNvSpPr>
          <p:nvPr>
            <p:ph type="body" idx="1"/>
          </p:nvPr>
        </p:nvSpPr>
        <p:spPr>
          <a:xfrm>
            <a:off x="507288" y="1436623"/>
            <a:ext cx="8077200" cy="2907029"/>
          </a:xfrm>
          <a:prstGeom prst="rect">
            <a:avLst/>
          </a:prstGeom>
        </p:spPr>
        <p:txBody>
          <a:bodyPr wrap="square" lIns="0" tIns="0" rIns="0" bIns="0">
            <a:spAutoFit/>
          </a:bodyPr>
          <a:lstStyle>
            <a:lvl1pPr>
              <a:defRPr sz="1500" b="1" i="0">
                <a:solidFill>
                  <a:schemeClr val="tx1"/>
                </a:solidFill>
                <a:latin typeface="Arial Narrow"/>
                <a:cs typeface="Arial Narrow"/>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8/9/2020</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415" y="2824099"/>
            <a:ext cx="3351529"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943735"/>
                </a:solidFill>
                <a:latin typeface="Arial"/>
                <a:cs typeface="Arial"/>
              </a:rPr>
              <a:t>The Little</a:t>
            </a:r>
            <a:r>
              <a:rPr sz="4400" spc="-80" dirty="0">
                <a:solidFill>
                  <a:srgbClr val="943735"/>
                </a:solidFill>
                <a:latin typeface="Arial"/>
                <a:cs typeface="Arial"/>
              </a:rPr>
              <a:t> </a:t>
            </a:r>
            <a:r>
              <a:rPr sz="4400" dirty="0">
                <a:solidFill>
                  <a:srgbClr val="943735"/>
                </a:solidFill>
                <a:latin typeface="Arial"/>
                <a:cs typeface="Arial"/>
              </a:rPr>
              <a:t>Girl</a:t>
            </a:r>
            <a:endParaRPr sz="4400">
              <a:latin typeface="Arial"/>
              <a:cs typeface="Arial"/>
            </a:endParaRPr>
          </a:p>
        </p:txBody>
      </p:sp>
      <p:sp>
        <p:nvSpPr>
          <p:cNvPr id="3" name="object 3"/>
          <p:cNvSpPr txBox="1"/>
          <p:nvPr/>
        </p:nvSpPr>
        <p:spPr>
          <a:xfrm>
            <a:off x="680415" y="3506825"/>
            <a:ext cx="409003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943735"/>
                </a:solidFill>
                <a:latin typeface="Arial Narrow"/>
                <a:cs typeface="Arial Narrow"/>
              </a:rPr>
              <a:t>A Story by: </a:t>
            </a:r>
            <a:r>
              <a:rPr sz="2800" spc="-10" dirty="0">
                <a:solidFill>
                  <a:srgbClr val="943735"/>
                </a:solidFill>
                <a:latin typeface="Arial Narrow"/>
                <a:cs typeface="Arial Narrow"/>
              </a:rPr>
              <a:t>Katherine</a:t>
            </a:r>
            <a:r>
              <a:rPr sz="2800" spc="-114" dirty="0">
                <a:solidFill>
                  <a:srgbClr val="943735"/>
                </a:solidFill>
                <a:latin typeface="Arial Narrow"/>
                <a:cs typeface="Arial Narrow"/>
              </a:rPr>
              <a:t> </a:t>
            </a:r>
            <a:r>
              <a:rPr sz="2800" spc="-10" dirty="0">
                <a:solidFill>
                  <a:srgbClr val="943735"/>
                </a:solidFill>
                <a:latin typeface="Arial Narrow"/>
                <a:cs typeface="Arial Narrow"/>
              </a:rPr>
              <a:t>Mansfield</a:t>
            </a:r>
            <a:endParaRPr sz="2800">
              <a:latin typeface="Arial Narrow"/>
              <a:cs typeface="Arial Narrow"/>
            </a:endParaRPr>
          </a:p>
        </p:txBody>
      </p:sp>
      <p:sp>
        <p:nvSpPr>
          <p:cNvPr id="5" name="object 5"/>
          <p:cNvSpPr txBox="1"/>
          <p:nvPr/>
        </p:nvSpPr>
        <p:spPr>
          <a:xfrm>
            <a:off x="7080631" y="3662273"/>
            <a:ext cx="140779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Class </a:t>
            </a:r>
            <a:r>
              <a:rPr sz="1800" b="1" dirty="0">
                <a:latin typeface="Calibri"/>
                <a:cs typeface="Calibri"/>
              </a:rPr>
              <a:t>IX</a:t>
            </a:r>
            <a:r>
              <a:rPr sz="1800" b="1" spc="-90" dirty="0">
                <a:latin typeface="Calibri"/>
                <a:cs typeface="Calibri"/>
              </a:rPr>
              <a:t> </a:t>
            </a:r>
            <a:r>
              <a:rPr sz="1800" b="1" spc="-10" dirty="0">
                <a:latin typeface="Calibri"/>
                <a:cs typeface="Calibri"/>
              </a:rPr>
              <a:t>PROSE</a:t>
            </a:r>
            <a:endParaRPr sz="180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1268679"/>
            <a:ext cx="8763000" cy="2857320"/>
          </a:xfrm>
          <a:prstGeom prst="rect">
            <a:avLst/>
          </a:prstGeom>
        </p:spPr>
        <p:txBody>
          <a:bodyPr vert="horz" wrap="square" lIns="0" tIns="55244" rIns="0" bIns="0" rtlCol="0">
            <a:spAutoFit/>
          </a:bodyPr>
          <a:lstStyle/>
          <a:p>
            <a:pPr marL="355600" marR="5080" indent="-343535" algn="just">
              <a:lnSpc>
                <a:spcPct val="150000"/>
              </a:lnSpc>
              <a:spcBef>
                <a:spcPts val="434"/>
              </a:spcBef>
              <a:buFont typeface="Arial"/>
              <a:buChar char="•"/>
              <a:tabLst>
                <a:tab pos="356235" algn="l"/>
              </a:tabLst>
            </a:pPr>
            <a:r>
              <a:rPr sz="2000" spc="-5" dirty="0">
                <a:latin typeface="Arial Narrow"/>
                <a:cs typeface="Arial Narrow"/>
              </a:rPr>
              <a:t>Kezia was a little girl. She feared her </a:t>
            </a:r>
            <a:r>
              <a:rPr sz="2000" spc="-25" dirty="0">
                <a:latin typeface="Arial Narrow"/>
                <a:cs typeface="Arial Narrow"/>
              </a:rPr>
              <a:t>father. </a:t>
            </a:r>
            <a:r>
              <a:rPr sz="2000" spc="-5" dirty="0">
                <a:latin typeface="Arial Narrow"/>
                <a:cs typeface="Arial Narrow"/>
              </a:rPr>
              <a:t>She </a:t>
            </a:r>
            <a:r>
              <a:rPr sz="2000" spc="-10" dirty="0">
                <a:latin typeface="Arial Narrow"/>
                <a:cs typeface="Arial Narrow"/>
              </a:rPr>
              <a:t>thought  that </a:t>
            </a:r>
            <a:r>
              <a:rPr sz="2000" spc="-5" dirty="0">
                <a:latin typeface="Arial Narrow"/>
                <a:cs typeface="Arial Narrow"/>
              </a:rPr>
              <a:t>her </a:t>
            </a:r>
            <a:r>
              <a:rPr sz="2000" spc="-10" dirty="0">
                <a:latin typeface="Arial Narrow"/>
                <a:cs typeface="Arial Narrow"/>
              </a:rPr>
              <a:t>father </a:t>
            </a:r>
            <a:r>
              <a:rPr sz="2000" spc="-5" dirty="0">
                <a:latin typeface="Arial Narrow"/>
                <a:cs typeface="Arial Narrow"/>
              </a:rPr>
              <a:t>was like a giant. He </a:t>
            </a:r>
            <a:r>
              <a:rPr sz="2000" spc="-10" dirty="0">
                <a:latin typeface="Arial Narrow"/>
                <a:cs typeface="Arial Narrow"/>
              </a:rPr>
              <a:t>had </a:t>
            </a:r>
            <a:r>
              <a:rPr sz="2000" spc="-5" dirty="0">
                <a:latin typeface="Arial Narrow"/>
                <a:cs typeface="Arial Narrow"/>
              </a:rPr>
              <a:t>big </a:t>
            </a:r>
            <a:r>
              <a:rPr sz="2000" spc="-10" dirty="0">
                <a:latin typeface="Arial Narrow"/>
                <a:cs typeface="Arial Narrow"/>
              </a:rPr>
              <a:t>hands and </a:t>
            </a:r>
            <a:r>
              <a:rPr sz="2000" spc="-5" dirty="0">
                <a:latin typeface="Arial Narrow"/>
                <a:cs typeface="Arial Narrow"/>
              </a:rPr>
              <a:t>a big  neck. </a:t>
            </a:r>
            <a:r>
              <a:rPr sz="2000" dirty="0">
                <a:latin typeface="Arial Narrow"/>
                <a:cs typeface="Arial Narrow"/>
              </a:rPr>
              <a:t>His </a:t>
            </a:r>
            <a:r>
              <a:rPr sz="2000" spc="-10" dirty="0">
                <a:latin typeface="Arial Narrow"/>
                <a:cs typeface="Arial Narrow"/>
              </a:rPr>
              <a:t>mouth </a:t>
            </a:r>
            <a:r>
              <a:rPr sz="2000" spc="-5" dirty="0">
                <a:latin typeface="Arial Narrow"/>
                <a:cs typeface="Arial Narrow"/>
              </a:rPr>
              <a:t>was also </a:t>
            </a:r>
            <a:r>
              <a:rPr sz="2000" spc="-10" dirty="0">
                <a:latin typeface="Arial Narrow"/>
                <a:cs typeface="Arial Narrow"/>
              </a:rPr>
              <a:t>very big. </a:t>
            </a:r>
            <a:r>
              <a:rPr sz="2000" spc="-5" dirty="0">
                <a:latin typeface="Arial Narrow"/>
                <a:cs typeface="Arial Narrow"/>
              </a:rPr>
              <a:t>She </a:t>
            </a:r>
            <a:r>
              <a:rPr sz="2000" spc="-10" dirty="0">
                <a:latin typeface="Arial Narrow"/>
                <a:cs typeface="Arial Narrow"/>
              </a:rPr>
              <a:t>always </a:t>
            </a:r>
            <a:r>
              <a:rPr sz="2000" spc="-5" dirty="0">
                <a:latin typeface="Arial Narrow"/>
                <a:cs typeface="Arial Narrow"/>
              </a:rPr>
              <a:t>avoided  </a:t>
            </a:r>
            <a:r>
              <a:rPr sz="2000" spc="-10" dirty="0">
                <a:latin typeface="Arial Narrow"/>
                <a:cs typeface="Arial Narrow"/>
              </a:rPr>
              <a:t>him. She thought that </a:t>
            </a:r>
            <a:r>
              <a:rPr sz="2000" spc="-5" dirty="0">
                <a:latin typeface="Arial Narrow"/>
                <a:cs typeface="Arial Narrow"/>
              </a:rPr>
              <a:t>he was very</a:t>
            </a:r>
            <a:r>
              <a:rPr sz="2000" spc="85" dirty="0">
                <a:latin typeface="Arial Narrow"/>
                <a:cs typeface="Arial Narrow"/>
              </a:rPr>
              <a:t> </a:t>
            </a:r>
            <a:r>
              <a:rPr sz="2000" spc="-5" dirty="0">
                <a:latin typeface="Arial Narrow"/>
                <a:cs typeface="Arial Narrow"/>
              </a:rPr>
              <a:t>cruel.</a:t>
            </a:r>
            <a:endParaRPr sz="2000" dirty="0">
              <a:latin typeface="Arial Narrow"/>
              <a:cs typeface="Arial Narrow"/>
            </a:endParaRPr>
          </a:p>
          <a:p>
            <a:pPr marL="355600" marR="5080" indent="-343535" algn="just">
              <a:lnSpc>
                <a:spcPct val="150000"/>
              </a:lnSpc>
              <a:spcBef>
                <a:spcPts val="675"/>
              </a:spcBef>
              <a:buFont typeface="Arial"/>
              <a:buChar char="•"/>
              <a:tabLst>
                <a:tab pos="356235" algn="l"/>
              </a:tabLst>
            </a:pPr>
            <a:r>
              <a:rPr sz="2000" spc="-10" dirty="0">
                <a:latin typeface="Arial Narrow"/>
                <a:cs typeface="Arial Narrow"/>
              </a:rPr>
              <a:t>Kezia’s </a:t>
            </a:r>
            <a:r>
              <a:rPr sz="2000" spc="-5" dirty="0">
                <a:latin typeface="Arial Narrow"/>
                <a:cs typeface="Arial Narrow"/>
              </a:rPr>
              <a:t>father worked </a:t>
            </a:r>
            <a:r>
              <a:rPr sz="2000" dirty="0">
                <a:latin typeface="Arial Narrow"/>
                <a:cs typeface="Arial Narrow"/>
              </a:rPr>
              <a:t>in </a:t>
            </a:r>
            <a:r>
              <a:rPr sz="2000" spc="-5" dirty="0">
                <a:latin typeface="Arial Narrow"/>
                <a:cs typeface="Arial Narrow"/>
              </a:rPr>
              <a:t>an </a:t>
            </a:r>
            <a:r>
              <a:rPr sz="2000" spc="-10" dirty="0">
                <a:latin typeface="Arial Narrow"/>
                <a:cs typeface="Arial Narrow"/>
              </a:rPr>
              <a:t>office. </a:t>
            </a:r>
            <a:r>
              <a:rPr sz="2000" spc="-5" dirty="0">
                <a:latin typeface="Arial Narrow"/>
                <a:cs typeface="Arial Narrow"/>
              </a:rPr>
              <a:t>He went </a:t>
            </a:r>
            <a:r>
              <a:rPr sz="2000" dirty="0">
                <a:latin typeface="Arial Narrow"/>
                <a:cs typeface="Arial Narrow"/>
              </a:rPr>
              <a:t>to </a:t>
            </a:r>
            <a:r>
              <a:rPr sz="2000" spc="-5" dirty="0">
                <a:latin typeface="Arial Narrow"/>
                <a:cs typeface="Arial Narrow"/>
              </a:rPr>
              <a:t>an </a:t>
            </a:r>
            <a:r>
              <a:rPr sz="2000" spc="-10" dirty="0">
                <a:latin typeface="Arial Narrow"/>
                <a:cs typeface="Arial Narrow"/>
              </a:rPr>
              <a:t>office </a:t>
            </a:r>
            <a:r>
              <a:rPr sz="2000" spc="-15" dirty="0">
                <a:latin typeface="Arial Narrow"/>
                <a:cs typeface="Arial Narrow"/>
              </a:rPr>
              <a:t>in </a:t>
            </a:r>
            <a:r>
              <a:rPr sz="2000" spc="605" dirty="0">
                <a:latin typeface="Arial Narrow"/>
                <a:cs typeface="Arial Narrow"/>
              </a:rPr>
              <a:t> </a:t>
            </a:r>
            <a:r>
              <a:rPr sz="2000" spc="-5" dirty="0">
                <a:latin typeface="Arial Narrow"/>
                <a:cs typeface="Arial Narrow"/>
              </a:rPr>
              <a:t>the morning. Before going, he went to the little </a:t>
            </a:r>
            <a:r>
              <a:rPr sz="2000" spc="-10" dirty="0">
                <a:latin typeface="Arial Narrow"/>
                <a:cs typeface="Arial Narrow"/>
              </a:rPr>
              <a:t>girl’s </a:t>
            </a:r>
            <a:r>
              <a:rPr sz="2000" spc="-5" dirty="0">
                <a:latin typeface="Arial Narrow"/>
                <a:cs typeface="Arial Narrow"/>
              </a:rPr>
              <a:t>room.  He gave her a casual kiss. The father went to the </a:t>
            </a:r>
            <a:r>
              <a:rPr sz="2000" spc="-10" dirty="0">
                <a:latin typeface="Arial Narrow"/>
                <a:cs typeface="Arial Narrow"/>
              </a:rPr>
              <a:t>office in </a:t>
            </a:r>
            <a:r>
              <a:rPr sz="2000" spc="-5" dirty="0">
                <a:latin typeface="Arial Narrow"/>
                <a:cs typeface="Arial Narrow"/>
              </a:rPr>
              <a:t>a  </a:t>
            </a:r>
            <a:r>
              <a:rPr sz="2000" spc="-10" dirty="0">
                <a:latin typeface="Arial Narrow"/>
                <a:cs typeface="Arial Narrow"/>
              </a:rPr>
              <a:t>carriage. She </a:t>
            </a:r>
            <a:r>
              <a:rPr sz="2000" spc="-5" dirty="0">
                <a:latin typeface="Arial Narrow"/>
                <a:cs typeface="Arial Narrow"/>
              </a:rPr>
              <a:t>felt </a:t>
            </a:r>
            <a:r>
              <a:rPr sz="2000" spc="-10" dirty="0">
                <a:latin typeface="Arial Narrow"/>
                <a:cs typeface="Arial Narrow"/>
              </a:rPr>
              <a:t>very happy </a:t>
            </a:r>
            <a:r>
              <a:rPr sz="2000" spc="-5" dirty="0">
                <a:latin typeface="Arial Narrow"/>
                <a:cs typeface="Arial Narrow"/>
              </a:rPr>
              <a:t>when the </a:t>
            </a:r>
            <a:r>
              <a:rPr sz="2000" spc="-10" dirty="0">
                <a:latin typeface="Arial Narrow"/>
                <a:cs typeface="Arial Narrow"/>
              </a:rPr>
              <a:t>father had</a:t>
            </a:r>
            <a:r>
              <a:rPr sz="2000" spc="135" dirty="0">
                <a:latin typeface="Arial Narrow"/>
                <a:cs typeface="Arial Narrow"/>
              </a:rPr>
              <a:t> </a:t>
            </a:r>
            <a:r>
              <a:rPr sz="2000" spc="-10" dirty="0">
                <a:latin typeface="Arial Narrow"/>
                <a:cs typeface="Arial Narrow"/>
              </a:rPr>
              <a:t>gone.</a:t>
            </a:r>
            <a:endParaRPr sz="2000" dirty="0">
              <a:latin typeface="Arial Narrow"/>
              <a:cs typeface="Arial Narrow"/>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228600" y="1504950"/>
            <a:ext cx="8610600" cy="1858842"/>
          </a:xfrm>
          <a:prstGeom prst="rect">
            <a:avLst/>
          </a:prstGeom>
        </p:spPr>
        <p:txBody>
          <a:bodyPr vert="horz" wrap="square" lIns="0" tIns="12065" rIns="0" bIns="0" rtlCol="0">
            <a:spAutoFit/>
          </a:bodyPr>
          <a:lstStyle/>
          <a:p>
            <a:pPr marL="355600" marR="5080" indent="-343535" algn="just">
              <a:lnSpc>
                <a:spcPct val="150000"/>
              </a:lnSpc>
              <a:spcBef>
                <a:spcPts val="95"/>
              </a:spcBef>
              <a:buFont typeface="Arial"/>
              <a:buChar char="•"/>
              <a:tabLst>
                <a:tab pos="356235" algn="l"/>
              </a:tabLst>
            </a:pPr>
            <a:r>
              <a:rPr sz="2000" spc="-5" dirty="0">
                <a:latin typeface="Arial Narrow"/>
                <a:cs typeface="Arial Narrow"/>
              </a:rPr>
              <a:t>In the </a:t>
            </a:r>
            <a:r>
              <a:rPr sz="2000" spc="-10" dirty="0">
                <a:latin typeface="Arial Narrow"/>
                <a:cs typeface="Arial Narrow"/>
              </a:rPr>
              <a:t>evening, </a:t>
            </a:r>
            <a:r>
              <a:rPr sz="2000" spc="-5" dirty="0">
                <a:latin typeface="Arial Narrow"/>
                <a:cs typeface="Arial Narrow"/>
              </a:rPr>
              <a:t>the little </a:t>
            </a:r>
            <a:r>
              <a:rPr sz="2000" spc="-15" dirty="0">
                <a:latin typeface="Arial Narrow"/>
                <a:cs typeface="Arial Narrow"/>
              </a:rPr>
              <a:t>girl’s </a:t>
            </a:r>
            <a:r>
              <a:rPr sz="2000" spc="-5" dirty="0">
                <a:latin typeface="Arial Narrow"/>
                <a:cs typeface="Arial Narrow"/>
              </a:rPr>
              <a:t>father came back. He spoke  </a:t>
            </a:r>
            <a:r>
              <a:rPr sz="2000" spc="-10" dirty="0">
                <a:latin typeface="Arial Narrow"/>
                <a:cs typeface="Arial Narrow"/>
              </a:rPr>
              <a:t>loudly</a:t>
            </a:r>
            <a:r>
              <a:rPr sz="2000" spc="420" dirty="0">
                <a:latin typeface="Arial Narrow"/>
                <a:cs typeface="Arial Narrow"/>
              </a:rPr>
              <a:t> </a:t>
            </a:r>
            <a:r>
              <a:rPr sz="2000" spc="-10" dirty="0">
                <a:latin typeface="Arial Narrow"/>
                <a:cs typeface="Arial Narrow"/>
              </a:rPr>
              <a:t>in</a:t>
            </a:r>
            <a:r>
              <a:rPr sz="2000" spc="415" dirty="0">
                <a:latin typeface="Arial Narrow"/>
                <a:cs typeface="Arial Narrow"/>
              </a:rPr>
              <a:t> </a:t>
            </a:r>
            <a:r>
              <a:rPr sz="2000" spc="-5" dirty="0">
                <a:latin typeface="Arial Narrow"/>
                <a:cs typeface="Arial Narrow"/>
              </a:rPr>
              <a:t>the</a:t>
            </a:r>
            <a:r>
              <a:rPr sz="2000" spc="409" dirty="0">
                <a:latin typeface="Arial Narrow"/>
                <a:cs typeface="Arial Narrow"/>
              </a:rPr>
              <a:t> </a:t>
            </a:r>
            <a:r>
              <a:rPr sz="2000" spc="-5" dirty="0">
                <a:latin typeface="Arial Narrow"/>
                <a:cs typeface="Arial Narrow"/>
              </a:rPr>
              <a:t>house.</a:t>
            </a:r>
            <a:r>
              <a:rPr sz="2000" spc="420" dirty="0">
                <a:latin typeface="Arial Narrow"/>
                <a:cs typeface="Arial Narrow"/>
              </a:rPr>
              <a:t> </a:t>
            </a:r>
            <a:r>
              <a:rPr sz="2000" spc="-5" dirty="0">
                <a:latin typeface="Arial Narrow"/>
                <a:cs typeface="Arial Narrow"/>
              </a:rPr>
              <a:t>Kezia</a:t>
            </a:r>
            <a:r>
              <a:rPr sz="2000" spc="409" dirty="0">
                <a:latin typeface="Arial Narrow"/>
                <a:cs typeface="Arial Narrow"/>
              </a:rPr>
              <a:t> </a:t>
            </a:r>
            <a:r>
              <a:rPr sz="2000" spc="-10" dirty="0">
                <a:latin typeface="Arial Narrow"/>
                <a:cs typeface="Arial Narrow"/>
              </a:rPr>
              <a:t>feared</a:t>
            </a:r>
            <a:r>
              <a:rPr sz="2000" spc="409" dirty="0">
                <a:latin typeface="Arial Narrow"/>
                <a:cs typeface="Arial Narrow"/>
              </a:rPr>
              <a:t> </a:t>
            </a:r>
            <a:r>
              <a:rPr sz="2000" spc="-5" dirty="0">
                <a:latin typeface="Arial Narrow"/>
                <a:cs typeface="Arial Narrow"/>
              </a:rPr>
              <a:t>her</a:t>
            </a:r>
            <a:r>
              <a:rPr sz="2000" spc="409" dirty="0">
                <a:latin typeface="Arial Narrow"/>
                <a:cs typeface="Arial Narrow"/>
              </a:rPr>
              <a:t> </a:t>
            </a:r>
            <a:r>
              <a:rPr sz="2000" dirty="0">
                <a:latin typeface="Arial Narrow"/>
                <a:cs typeface="Arial Narrow"/>
              </a:rPr>
              <a:t>father’s</a:t>
            </a:r>
            <a:r>
              <a:rPr sz="2000" spc="420" dirty="0">
                <a:latin typeface="Arial Narrow"/>
                <a:cs typeface="Arial Narrow"/>
              </a:rPr>
              <a:t> </a:t>
            </a:r>
            <a:r>
              <a:rPr sz="2000" spc="-10" dirty="0">
                <a:latin typeface="Arial Narrow"/>
                <a:cs typeface="Arial Narrow"/>
              </a:rPr>
              <a:t>loud</a:t>
            </a:r>
            <a:r>
              <a:rPr sz="2000" spc="405" dirty="0">
                <a:latin typeface="Arial Narrow"/>
                <a:cs typeface="Arial Narrow"/>
              </a:rPr>
              <a:t> </a:t>
            </a:r>
            <a:r>
              <a:rPr sz="2000" dirty="0" smtClean="0">
                <a:latin typeface="Arial Narrow"/>
                <a:cs typeface="Arial Narrow"/>
              </a:rPr>
              <a:t>voice.</a:t>
            </a:r>
            <a:r>
              <a:rPr lang="en-US" sz="2000" dirty="0" smtClean="0">
                <a:latin typeface="Arial Narrow"/>
                <a:cs typeface="Arial Narrow"/>
              </a:rPr>
              <a:t> </a:t>
            </a:r>
            <a:r>
              <a:rPr sz="2000" spc="-5" dirty="0" smtClean="0">
                <a:latin typeface="Arial Narrow"/>
                <a:cs typeface="Arial Narrow"/>
              </a:rPr>
              <a:t>Her </a:t>
            </a:r>
            <a:r>
              <a:rPr sz="2000" spc="-10" dirty="0">
                <a:latin typeface="Arial Narrow"/>
                <a:cs typeface="Arial Narrow"/>
              </a:rPr>
              <a:t>mother </a:t>
            </a:r>
            <a:r>
              <a:rPr sz="2000" spc="-5" dirty="0">
                <a:latin typeface="Arial Narrow"/>
                <a:cs typeface="Arial Narrow"/>
              </a:rPr>
              <a:t>would ask her to go </a:t>
            </a:r>
            <a:r>
              <a:rPr sz="2000" spc="-10" dirty="0">
                <a:latin typeface="Arial Narrow"/>
                <a:cs typeface="Arial Narrow"/>
              </a:rPr>
              <a:t>and</a:t>
            </a:r>
            <a:r>
              <a:rPr sz="2000" spc="70" dirty="0">
                <a:latin typeface="Arial Narrow"/>
                <a:cs typeface="Arial Narrow"/>
              </a:rPr>
              <a:t> </a:t>
            </a:r>
            <a:r>
              <a:rPr sz="2000" spc="-10" dirty="0">
                <a:latin typeface="Arial Narrow"/>
                <a:cs typeface="Arial Narrow"/>
              </a:rPr>
              <a:t>take</a:t>
            </a:r>
            <a:endParaRPr sz="2000" dirty="0">
              <a:latin typeface="Arial Narrow"/>
              <a:cs typeface="Arial Narrow"/>
            </a:endParaRPr>
          </a:p>
          <a:p>
            <a:pPr marL="355600" marR="2204720" algn="just">
              <a:lnSpc>
                <a:spcPct val="150000"/>
              </a:lnSpc>
            </a:pPr>
            <a:r>
              <a:rPr sz="2000" spc="-20" dirty="0">
                <a:latin typeface="Arial Narrow"/>
                <a:cs typeface="Arial Narrow"/>
              </a:rPr>
              <a:t>off </a:t>
            </a:r>
            <a:r>
              <a:rPr sz="2000" spc="-5" dirty="0">
                <a:latin typeface="Arial Narrow"/>
                <a:cs typeface="Arial Narrow"/>
              </a:rPr>
              <a:t>his shoes. When </a:t>
            </a:r>
            <a:r>
              <a:rPr sz="2000" spc="-10" dirty="0">
                <a:latin typeface="Arial Narrow"/>
                <a:cs typeface="Arial Narrow"/>
              </a:rPr>
              <a:t>she entered </a:t>
            </a:r>
            <a:r>
              <a:rPr sz="2000" spc="-5" dirty="0">
                <a:latin typeface="Arial Narrow"/>
                <a:cs typeface="Arial Narrow"/>
              </a:rPr>
              <a:t>his room,  he </a:t>
            </a:r>
            <a:r>
              <a:rPr sz="2000" spc="-10" dirty="0">
                <a:latin typeface="Arial Narrow"/>
                <a:cs typeface="Arial Narrow"/>
              </a:rPr>
              <a:t>looked </a:t>
            </a:r>
            <a:r>
              <a:rPr sz="2000" spc="-5" dirty="0">
                <a:latin typeface="Arial Narrow"/>
                <a:cs typeface="Arial Narrow"/>
              </a:rPr>
              <a:t>at her </a:t>
            </a:r>
            <a:r>
              <a:rPr sz="2000" spc="-30" dirty="0">
                <a:latin typeface="Arial Narrow"/>
                <a:cs typeface="Arial Narrow"/>
              </a:rPr>
              <a:t>sternly. </a:t>
            </a:r>
            <a:r>
              <a:rPr sz="2000" spc="-10" dirty="0">
                <a:latin typeface="Arial Narrow"/>
                <a:cs typeface="Arial Narrow"/>
              </a:rPr>
              <a:t>Kezia thought that  </a:t>
            </a:r>
            <a:r>
              <a:rPr sz="2000" spc="-5" dirty="0">
                <a:latin typeface="Arial Narrow"/>
                <a:cs typeface="Arial Narrow"/>
              </a:rPr>
              <a:t>her </a:t>
            </a:r>
            <a:r>
              <a:rPr sz="2000" spc="-10" dirty="0">
                <a:latin typeface="Arial Narrow"/>
                <a:cs typeface="Arial Narrow"/>
              </a:rPr>
              <a:t>father </a:t>
            </a:r>
            <a:r>
              <a:rPr sz="2000" spc="-5" dirty="0">
                <a:latin typeface="Arial Narrow"/>
                <a:cs typeface="Arial Narrow"/>
              </a:rPr>
              <a:t>was a hard-hearted</a:t>
            </a:r>
            <a:r>
              <a:rPr sz="2000" spc="25" dirty="0">
                <a:latin typeface="Arial Narrow"/>
                <a:cs typeface="Arial Narrow"/>
              </a:rPr>
              <a:t> </a:t>
            </a:r>
            <a:r>
              <a:rPr sz="2000" spc="-10" dirty="0">
                <a:latin typeface="Arial Narrow"/>
                <a:cs typeface="Arial Narrow"/>
              </a:rPr>
              <a:t>person.</a:t>
            </a:r>
            <a:endParaRPr sz="2000" dirty="0">
              <a:latin typeface="Arial Narrow"/>
              <a:cs typeface="Arial Narrow"/>
            </a:endParaRPr>
          </a:p>
        </p:txBody>
      </p:sp>
      <p:sp>
        <p:nvSpPr>
          <p:cNvPr id="4" name="object 4"/>
          <p:cNvSpPr/>
          <p:nvPr/>
        </p:nvSpPr>
        <p:spPr>
          <a:xfrm>
            <a:off x="6641592" y="2141220"/>
            <a:ext cx="2075688" cy="27188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1"/>
            <a:ext cx="9144000" cy="497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57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152400" y="1300683"/>
            <a:ext cx="6705600" cy="3704860"/>
          </a:xfrm>
          <a:prstGeom prst="rect">
            <a:avLst/>
          </a:prstGeom>
        </p:spPr>
        <p:txBody>
          <a:bodyPr vert="horz" wrap="square" lIns="0" tIns="11430" rIns="0" bIns="0" rtlCol="0">
            <a:spAutoFit/>
          </a:bodyPr>
          <a:lstStyle/>
          <a:p>
            <a:pPr marL="12700" marR="5080" algn="just">
              <a:lnSpc>
                <a:spcPct val="150000"/>
              </a:lnSpc>
              <a:spcBef>
                <a:spcPts val="90"/>
              </a:spcBef>
            </a:pPr>
            <a:r>
              <a:rPr sz="2000" dirty="0">
                <a:latin typeface="Arial Narrow"/>
                <a:cs typeface="Arial Narrow"/>
              </a:rPr>
              <a:t>One </a:t>
            </a:r>
            <a:r>
              <a:rPr sz="2000" spc="-5" dirty="0">
                <a:latin typeface="Arial Narrow"/>
                <a:cs typeface="Arial Narrow"/>
              </a:rPr>
              <a:t>day </a:t>
            </a:r>
            <a:r>
              <a:rPr sz="2000" dirty="0">
                <a:latin typeface="Arial Narrow"/>
                <a:cs typeface="Arial Narrow"/>
              </a:rPr>
              <a:t>Kezia </a:t>
            </a:r>
            <a:r>
              <a:rPr sz="2000" spc="-5" dirty="0">
                <a:latin typeface="Arial Narrow"/>
                <a:cs typeface="Arial Narrow"/>
              </a:rPr>
              <a:t>made </a:t>
            </a:r>
            <a:r>
              <a:rPr sz="2000" dirty="0">
                <a:latin typeface="Arial Narrow"/>
                <a:cs typeface="Arial Narrow"/>
              </a:rPr>
              <a:t>a </a:t>
            </a:r>
            <a:r>
              <a:rPr sz="2000" spc="-5" dirty="0">
                <a:latin typeface="Arial Narrow"/>
                <a:cs typeface="Arial Narrow"/>
              </a:rPr>
              <a:t>pin-cushion. </a:t>
            </a:r>
            <a:r>
              <a:rPr sz="2000" dirty="0">
                <a:latin typeface="Arial Narrow"/>
                <a:cs typeface="Arial Narrow"/>
              </a:rPr>
              <a:t>She </a:t>
            </a:r>
            <a:r>
              <a:rPr sz="2000" spc="-5" dirty="0">
                <a:latin typeface="Arial Narrow"/>
                <a:cs typeface="Arial Narrow"/>
              </a:rPr>
              <a:t>wanted to present </a:t>
            </a:r>
            <a:r>
              <a:rPr sz="2000" dirty="0">
                <a:latin typeface="Arial Narrow"/>
                <a:cs typeface="Arial Narrow"/>
              </a:rPr>
              <a:t>it </a:t>
            </a:r>
            <a:r>
              <a:rPr sz="2000" spc="-10" dirty="0">
                <a:latin typeface="Arial Narrow"/>
                <a:cs typeface="Arial Narrow"/>
              </a:rPr>
              <a:t>to  </a:t>
            </a:r>
            <a:r>
              <a:rPr sz="2000" dirty="0">
                <a:latin typeface="Arial Narrow"/>
                <a:cs typeface="Arial Narrow"/>
              </a:rPr>
              <a:t>her </a:t>
            </a:r>
            <a:r>
              <a:rPr sz="2000" spc="-5" dirty="0">
                <a:latin typeface="Arial Narrow"/>
                <a:cs typeface="Arial Narrow"/>
              </a:rPr>
              <a:t>father </a:t>
            </a:r>
            <a:r>
              <a:rPr sz="2000" spc="5" dirty="0">
                <a:latin typeface="Arial Narrow"/>
                <a:cs typeface="Arial Narrow"/>
              </a:rPr>
              <a:t>on </a:t>
            </a:r>
            <a:r>
              <a:rPr sz="2000" dirty="0">
                <a:latin typeface="Arial Narrow"/>
                <a:cs typeface="Arial Narrow"/>
              </a:rPr>
              <a:t>his </a:t>
            </a:r>
            <a:r>
              <a:rPr sz="2000" spc="-25" dirty="0">
                <a:latin typeface="Arial Narrow"/>
                <a:cs typeface="Arial Narrow"/>
              </a:rPr>
              <a:t>birthday. </a:t>
            </a:r>
            <a:r>
              <a:rPr sz="2000" dirty="0">
                <a:latin typeface="Arial Narrow"/>
                <a:cs typeface="Arial Narrow"/>
              </a:rPr>
              <a:t>She needed paper to </a:t>
            </a:r>
            <a:r>
              <a:rPr sz="2000" spc="-15" dirty="0">
                <a:latin typeface="Arial Narrow"/>
                <a:cs typeface="Arial Narrow"/>
              </a:rPr>
              <a:t>stuff </a:t>
            </a:r>
            <a:r>
              <a:rPr sz="2000" spc="-5" dirty="0">
                <a:latin typeface="Arial Narrow"/>
                <a:cs typeface="Arial Narrow"/>
              </a:rPr>
              <a:t>the </a:t>
            </a:r>
            <a:r>
              <a:rPr sz="2000" dirty="0">
                <a:latin typeface="Arial Narrow"/>
                <a:cs typeface="Arial Narrow"/>
              </a:rPr>
              <a:t>pin-  </a:t>
            </a:r>
            <a:r>
              <a:rPr sz="2000" spc="-5" dirty="0">
                <a:latin typeface="Arial Narrow"/>
                <a:cs typeface="Arial Narrow"/>
              </a:rPr>
              <a:t>cushions. </a:t>
            </a:r>
            <a:r>
              <a:rPr sz="2000" spc="-10" dirty="0">
                <a:latin typeface="Arial Narrow"/>
                <a:cs typeface="Arial Narrow"/>
              </a:rPr>
              <a:t>She </a:t>
            </a:r>
            <a:r>
              <a:rPr sz="2000" spc="-5" dirty="0">
                <a:latin typeface="Arial Narrow"/>
                <a:cs typeface="Arial Narrow"/>
              </a:rPr>
              <a:t>found some sheets </a:t>
            </a:r>
            <a:r>
              <a:rPr sz="2000" dirty="0">
                <a:latin typeface="Arial Narrow"/>
                <a:cs typeface="Arial Narrow"/>
              </a:rPr>
              <a:t>of paper in her father’s </a:t>
            </a:r>
            <a:r>
              <a:rPr sz="2000" spc="-5" dirty="0">
                <a:latin typeface="Arial Narrow"/>
                <a:cs typeface="Arial Narrow"/>
              </a:rPr>
              <a:t>room.  </a:t>
            </a:r>
            <a:r>
              <a:rPr sz="2000" dirty="0">
                <a:latin typeface="Arial Narrow"/>
                <a:cs typeface="Arial Narrow"/>
              </a:rPr>
              <a:t>She </a:t>
            </a:r>
            <a:r>
              <a:rPr sz="2000" spc="-5" dirty="0">
                <a:latin typeface="Arial Narrow"/>
                <a:cs typeface="Arial Narrow"/>
              </a:rPr>
              <a:t>tore the sheets to </a:t>
            </a:r>
            <a:r>
              <a:rPr sz="2000" spc="-15" dirty="0">
                <a:latin typeface="Arial Narrow"/>
                <a:cs typeface="Arial Narrow"/>
              </a:rPr>
              <a:t>stuff </a:t>
            </a:r>
            <a:r>
              <a:rPr sz="2000" spc="-5" dirty="0">
                <a:latin typeface="Arial Narrow"/>
                <a:cs typeface="Arial Narrow"/>
              </a:rPr>
              <a:t>the pin-cushion. </a:t>
            </a:r>
            <a:r>
              <a:rPr sz="2000" dirty="0">
                <a:latin typeface="Arial Narrow"/>
                <a:cs typeface="Arial Narrow"/>
              </a:rPr>
              <a:t>Her </a:t>
            </a:r>
            <a:r>
              <a:rPr sz="2000" spc="-5" dirty="0">
                <a:latin typeface="Arial Narrow"/>
                <a:cs typeface="Arial Narrow"/>
              </a:rPr>
              <a:t>father had  written </a:t>
            </a:r>
            <a:r>
              <a:rPr sz="2000" dirty="0">
                <a:latin typeface="Arial Narrow"/>
                <a:cs typeface="Arial Narrow"/>
              </a:rPr>
              <a:t>an </a:t>
            </a:r>
            <a:r>
              <a:rPr sz="2000" spc="-5" dirty="0">
                <a:latin typeface="Arial Narrow"/>
                <a:cs typeface="Arial Narrow"/>
              </a:rPr>
              <a:t>important </a:t>
            </a:r>
            <a:r>
              <a:rPr sz="2000" dirty="0">
                <a:latin typeface="Arial Narrow"/>
                <a:cs typeface="Arial Narrow"/>
              </a:rPr>
              <a:t>speech on </a:t>
            </a:r>
            <a:r>
              <a:rPr sz="2000" spc="-10" dirty="0">
                <a:latin typeface="Arial Narrow"/>
                <a:cs typeface="Arial Narrow"/>
              </a:rPr>
              <a:t>them. </a:t>
            </a:r>
            <a:r>
              <a:rPr sz="2000" spc="-5" dirty="0">
                <a:latin typeface="Arial Narrow"/>
                <a:cs typeface="Arial Narrow"/>
              </a:rPr>
              <a:t>He </a:t>
            </a:r>
            <a:r>
              <a:rPr sz="2000" dirty="0">
                <a:latin typeface="Arial Narrow"/>
                <a:cs typeface="Arial Narrow"/>
              </a:rPr>
              <a:t>was </a:t>
            </a:r>
            <a:r>
              <a:rPr sz="2000" spc="-5" dirty="0">
                <a:latin typeface="Arial Narrow"/>
                <a:cs typeface="Arial Narrow"/>
              </a:rPr>
              <a:t>very angry </a:t>
            </a:r>
            <a:r>
              <a:rPr sz="2000" dirty="0">
                <a:latin typeface="Arial Narrow"/>
                <a:cs typeface="Arial Narrow"/>
              </a:rPr>
              <a:t>with  </a:t>
            </a:r>
            <a:r>
              <a:rPr sz="2000" spc="-30" dirty="0">
                <a:latin typeface="Arial Narrow"/>
                <a:cs typeface="Arial Narrow"/>
              </a:rPr>
              <a:t>her. </a:t>
            </a:r>
            <a:r>
              <a:rPr sz="2000" spc="-5" dirty="0">
                <a:latin typeface="Arial Narrow"/>
                <a:cs typeface="Arial Narrow"/>
              </a:rPr>
              <a:t>He took </a:t>
            </a:r>
            <a:r>
              <a:rPr sz="2000" dirty="0">
                <a:latin typeface="Arial Narrow"/>
                <a:cs typeface="Arial Narrow"/>
              </a:rPr>
              <a:t>a </a:t>
            </a:r>
            <a:r>
              <a:rPr sz="2000" spc="-5" dirty="0">
                <a:latin typeface="Arial Narrow"/>
                <a:cs typeface="Arial Narrow"/>
              </a:rPr>
              <a:t>stick </a:t>
            </a:r>
            <a:r>
              <a:rPr sz="2000" dirty="0">
                <a:latin typeface="Arial Narrow"/>
                <a:cs typeface="Arial Narrow"/>
              </a:rPr>
              <a:t>and beat her </a:t>
            </a:r>
            <a:r>
              <a:rPr sz="2000" spc="-20" dirty="0">
                <a:latin typeface="Arial Narrow"/>
                <a:cs typeface="Arial Narrow"/>
              </a:rPr>
              <a:t>severely. </a:t>
            </a:r>
            <a:r>
              <a:rPr sz="2000" spc="-5" dirty="0">
                <a:latin typeface="Arial Narrow"/>
                <a:cs typeface="Arial Narrow"/>
              </a:rPr>
              <a:t>He told </a:t>
            </a:r>
            <a:r>
              <a:rPr sz="2000" dirty="0">
                <a:latin typeface="Arial Narrow"/>
                <a:cs typeface="Arial Narrow"/>
              </a:rPr>
              <a:t>her not </a:t>
            </a:r>
            <a:r>
              <a:rPr sz="2000" spc="5" dirty="0">
                <a:latin typeface="Arial Narrow"/>
                <a:cs typeface="Arial Narrow"/>
              </a:rPr>
              <a:t>to  </a:t>
            </a:r>
            <a:r>
              <a:rPr sz="2000" spc="-5" dirty="0">
                <a:latin typeface="Arial Narrow"/>
                <a:cs typeface="Arial Narrow"/>
              </a:rPr>
              <a:t>touch anything that did </a:t>
            </a:r>
            <a:r>
              <a:rPr sz="2000" dirty="0">
                <a:latin typeface="Arial Narrow"/>
                <a:cs typeface="Arial Narrow"/>
              </a:rPr>
              <a:t>not </a:t>
            </a:r>
            <a:r>
              <a:rPr sz="2000" spc="-5" dirty="0">
                <a:latin typeface="Arial Narrow"/>
                <a:cs typeface="Arial Narrow"/>
              </a:rPr>
              <a:t>belong to </a:t>
            </a:r>
            <a:r>
              <a:rPr sz="2000" spc="-30" dirty="0">
                <a:latin typeface="Arial Narrow"/>
                <a:cs typeface="Arial Narrow"/>
              </a:rPr>
              <a:t>her. </a:t>
            </a:r>
            <a:r>
              <a:rPr sz="2000" dirty="0">
                <a:latin typeface="Arial Narrow"/>
                <a:cs typeface="Arial Narrow"/>
              </a:rPr>
              <a:t>Kezia wept </a:t>
            </a:r>
            <a:r>
              <a:rPr sz="2000" spc="-25" dirty="0">
                <a:latin typeface="Arial Narrow"/>
                <a:cs typeface="Arial Narrow"/>
              </a:rPr>
              <a:t>bitterly.  </a:t>
            </a:r>
            <a:r>
              <a:rPr sz="2000" dirty="0">
                <a:latin typeface="Arial Narrow"/>
                <a:cs typeface="Arial Narrow"/>
              </a:rPr>
              <a:t>She wondered why </a:t>
            </a:r>
            <a:r>
              <a:rPr sz="2000" spc="-5" dirty="0">
                <a:latin typeface="Arial Narrow"/>
                <a:cs typeface="Arial Narrow"/>
              </a:rPr>
              <a:t>God </a:t>
            </a:r>
            <a:r>
              <a:rPr sz="2000" dirty="0">
                <a:latin typeface="Arial Narrow"/>
                <a:cs typeface="Arial Narrow"/>
              </a:rPr>
              <a:t>had </a:t>
            </a:r>
            <a:r>
              <a:rPr sz="2000" spc="-5" dirty="0">
                <a:latin typeface="Arial Narrow"/>
                <a:cs typeface="Arial Narrow"/>
              </a:rPr>
              <a:t>made fathers. </a:t>
            </a:r>
            <a:r>
              <a:rPr sz="2000" dirty="0">
                <a:latin typeface="Arial Narrow"/>
                <a:cs typeface="Arial Narrow"/>
              </a:rPr>
              <a:t>Now she </a:t>
            </a:r>
            <a:r>
              <a:rPr sz="2000" spc="-5" dirty="0">
                <a:latin typeface="Arial Narrow"/>
                <a:cs typeface="Arial Narrow"/>
              </a:rPr>
              <a:t>trembled  </a:t>
            </a:r>
            <a:r>
              <a:rPr sz="2000" dirty="0">
                <a:latin typeface="Arial Narrow"/>
                <a:cs typeface="Arial Narrow"/>
              </a:rPr>
              <a:t>even at </a:t>
            </a:r>
            <a:r>
              <a:rPr sz="2000" spc="-5" dirty="0">
                <a:latin typeface="Arial Narrow"/>
                <a:cs typeface="Arial Narrow"/>
              </a:rPr>
              <a:t>the sight </a:t>
            </a:r>
            <a:r>
              <a:rPr sz="2000" dirty="0">
                <a:latin typeface="Arial Narrow"/>
                <a:cs typeface="Arial Narrow"/>
              </a:rPr>
              <a:t>of her</a:t>
            </a:r>
            <a:r>
              <a:rPr sz="2000" spc="-80" dirty="0">
                <a:latin typeface="Arial Narrow"/>
                <a:cs typeface="Arial Narrow"/>
              </a:rPr>
              <a:t> </a:t>
            </a:r>
            <a:r>
              <a:rPr sz="2000" spc="-25" dirty="0">
                <a:latin typeface="Arial Narrow"/>
                <a:cs typeface="Arial Narrow"/>
              </a:rPr>
              <a:t>father.</a:t>
            </a:r>
            <a:endParaRPr sz="2000" dirty="0">
              <a:latin typeface="Arial Narrow"/>
              <a:cs typeface="Arial Narrow"/>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419349"/>
            <a:ext cx="21336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228600" y="1299159"/>
            <a:ext cx="8610600" cy="2311530"/>
          </a:xfrm>
          <a:prstGeom prst="rect">
            <a:avLst/>
          </a:prstGeom>
        </p:spPr>
        <p:txBody>
          <a:bodyPr vert="horz" wrap="square" lIns="0" tIns="5715" rIns="0" bIns="0" rtlCol="0">
            <a:spAutoFit/>
          </a:bodyPr>
          <a:lstStyle/>
          <a:p>
            <a:pPr marL="12700" marR="5080" algn="just">
              <a:lnSpc>
                <a:spcPct val="150000"/>
              </a:lnSpc>
              <a:spcBef>
                <a:spcPts val="45"/>
              </a:spcBef>
            </a:pPr>
            <a:r>
              <a:rPr sz="2400" spc="-5" dirty="0">
                <a:latin typeface="Arial Narrow"/>
                <a:cs typeface="Arial Narrow"/>
              </a:rPr>
              <a:t>One </a:t>
            </a:r>
            <a:r>
              <a:rPr sz="2400" spc="-50" dirty="0">
                <a:latin typeface="Arial Narrow"/>
                <a:cs typeface="Arial Narrow"/>
              </a:rPr>
              <a:t>day, </a:t>
            </a:r>
            <a:r>
              <a:rPr sz="2400" spc="-5" dirty="0">
                <a:latin typeface="Arial Narrow"/>
                <a:cs typeface="Arial Narrow"/>
              </a:rPr>
              <a:t>Kezia </a:t>
            </a:r>
            <a:r>
              <a:rPr sz="2400" dirty="0">
                <a:latin typeface="Arial Narrow"/>
                <a:cs typeface="Arial Narrow"/>
              </a:rPr>
              <a:t>saw </a:t>
            </a:r>
            <a:r>
              <a:rPr sz="2400" spc="-5" dirty="0">
                <a:latin typeface="Arial Narrow"/>
                <a:cs typeface="Arial Narrow"/>
              </a:rPr>
              <a:t>her </a:t>
            </a:r>
            <a:r>
              <a:rPr sz="2400" spc="-20" dirty="0">
                <a:latin typeface="Arial Narrow"/>
                <a:cs typeface="Arial Narrow"/>
              </a:rPr>
              <a:t>neighbour, </a:t>
            </a:r>
            <a:r>
              <a:rPr sz="2400" spc="-5" dirty="0">
                <a:latin typeface="Arial Narrow"/>
                <a:cs typeface="Arial Narrow"/>
              </a:rPr>
              <a:t>Mr </a:t>
            </a:r>
            <a:r>
              <a:rPr sz="2400" spc="-10" dirty="0">
                <a:latin typeface="Arial Narrow"/>
                <a:cs typeface="Arial Narrow"/>
              </a:rPr>
              <a:t>Macdonald. </a:t>
            </a:r>
            <a:r>
              <a:rPr sz="2400" spc="-5" dirty="0">
                <a:latin typeface="Arial Narrow"/>
                <a:cs typeface="Arial Narrow"/>
              </a:rPr>
              <a:t>He was  </a:t>
            </a:r>
            <a:r>
              <a:rPr sz="2400" spc="-10" dirty="0">
                <a:latin typeface="Arial Narrow"/>
                <a:cs typeface="Arial Narrow"/>
              </a:rPr>
              <a:t>playing </a:t>
            </a:r>
            <a:r>
              <a:rPr sz="2400" spc="-5" dirty="0">
                <a:latin typeface="Arial Narrow"/>
                <a:cs typeface="Arial Narrow"/>
              </a:rPr>
              <a:t>with his children. They all </a:t>
            </a:r>
            <a:r>
              <a:rPr sz="2400" spc="-10" dirty="0">
                <a:latin typeface="Arial Narrow"/>
                <a:cs typeface="Arial Narrow"/>
              </a:rPr>
              <a:t>looked </a:t>
            </a:r>
            <a:r>
              <a:rPr sz="2400" spc="-5" dirty="0">
                <a:latin typeface="Arial Narrow"/>
                <a:cs typeface="Arial Narrow"/>
              </a:rPr>
              <a:t>very </a:t>
            </a:r>
            <a:r>
              <a:rPr sz="2400" spc="-35" dirty="0">
                <a:latin typeface="Arial Narrow"/>
                <a:cs typeface="Arial Narrow"/>
              </a:rPr>
              <a:t>happy. </a:t>
            </a:r>
            <a:r>
              <a:rPr sz="2400" spc="-5" dirty="0">
                <a:latin typeface="Arial Narrow"/>
                <a:cs typeface="Arial Narrow"/>
              </a:rPr>
              <a:t>But  </a:t>
            </a:r>
            <a:r>
              <a:rPr sz="2400" spc="-15" dirty="0">
                <a:latin typeface="Arial Narrow"/>
                <a:cs typeface="Arial Narrow"/>
              </a:rPr>
              <a:t>Kezia’s </a:t>
            </a:r>
            <a:r>
              <a:rPr sz="2400" spc="-10" dirty="0">
                <a:latin typeface="Arial Narrow"/>
                <a:cs typeface="Arial Narrow"/>
              </a:rPr>
              <a:t>father never</a:t>
            </a:r>
            <a:r>
              <a:rPr sz="2400" spc="50" dirty="0">
                <a:latin typeface="Arial Narrow"/>
                <a:cs typeface="Arial Narrow"/>
              </a:rPr>
              <a:t> </a:t>
            </a:r>
            <a:r>
              <a:rPr sz="2400" spc="-10" dirty="0" smtClean="0">
                <a:latin typeface="Arial Narrow"/>
                <a:cs typeface="Arial Narrow"/>
              </a:rPr>
              <a:t>played</a:t>
            </a:r>
            <a:r>
              <a:rPr lang="en-US" sz="2400" dirty="0">
                <a:latin typeface="Arial Narrow"/>
                <a:cs typeface="Arial Narrow"/>
              </a:rPr>
              <a:t> </a:t>
            </a:r>
            <a:r>
              <a:rPr sz="2400" spc="-5" dirty="0" smtClean="0">
                <a:latin typeface="Arial Narrow"/>
                <a:cs typeface="Arial Narrow"/>
              </a:rPr>
              <a:t>with </a:t>
            </a:r>
            <a:r>
              <a:rPr sz="2400" spc="-35" dirty="0">
                <a:latin typeface="Arial Narrow"/>
                <a:cs typeface="Arial Narrow"/>
              </a:rPr>
              <a:t>her. </a:t>
            </a:r>
            <a:r>
              <a:rPr sz="2400" spc="-5" dirty="0">
                <a:latin typeface="Arial Narrow"/>
                <a:cs typeface="Arial Narrow"/>
              </a:rPr>
              <a:t>Now </a:t>
            </a:r>
            <a:r>
              <a:rPr sz="2400" spc="-10" dirty="0">
                <a:latin typeface="Arial Narrow"/>
                <a:cs typeface="Arial Narrow"/>
              </a:rPr>
              <a:t>she thought  that there </a:t>
            </a:r>
            <a:r>
              <a:rPr sz="2400" spc="-5" dirty="0">
                <a:latin typeface="Arial Narrow"/>
                <a:cs typeface="Arial Narrow"/>
              </a:rPr>
              <a:t>were </a:t>
            </a:r>
            <a:r>
              <a:rPr sz="2400" spc="-15" dirty="0">
                <a:latin typeface="Arial Narrow"/>
                <a:cs typeface="Arial Narrow"/>
              </a:rPr>
              <a:t>different  </a:t>
            </a:r>
            <a:r>
              <a:rPr sz="2400" spc="-10" dirty="0">
                <a:latin typeface="Arial Narrow"/>
                <a:cs typeface="Arial Narrow"/>
              </a:rPr>
              <a:t>kind </a:t>
            </a:r>
            <a:r>
              <a:rPr sz="2400" spc="-5" dirty="0">
                <a:latin typeface="Arial Narrow"/>
                <a:cs typeface="Arial Narrow"/>
              </a:rPr>
              <a:t>of </a:t>
            </a:r>
            <a:r>
              <a:rPr sz="2400" spc="-10" dirty="0">
                <a:latin typeface="Arial Narrow"/>
                <a:cs typeface="Arial Narrow"/>
              </a:rPr>
              <a:t>fathers in </a:t>
            </a:r>
            <a:r>
              <a:rPr sz="2400" spc="-5" dirty="0">
                <a:latin typeface="Arial Narrow"/>
                <a:cs typeface="Arial Narrow"/>
              </a:rPr>
              <a:t>the</a:t>
            </a:r>
            <a:r>
              <a:rPr sz="2400" spc="15" dirty="0">
                <a:latin typeface="Arial Narrow"/>
                <a:cs typeface="Arial Narrow"/>
              </a:rPr>
              <a:t> </a:t>
            </a:r>
            <a:r>
              <a:rPr sz="2400" spc="-5" dirty="0">
                <a:latin typeface="Arial Narrow"/>
                <a:cs typeface="Arial Narrow"/>
              </a:rPr>
              <a:t>world.</a:t>
            </a:r>
            <a:endParaRPr sz="2400" dirty="0">
              <a:latin typeface="Arial Narrow"/>
              <a:cs typeface="Arial Narrow"/>
            </a:endParaRPr>
          </a:p>
          <a:p>
            <a:pPr marL="12700">
              <a:lnSpc>
                <a:spcPct val="150000"/>
              </a:lnSpc>
              <a:spcBef>
                <a:spcPts val="670"/>
              </a:spcBef>
            </a:pPr>
            <a:r>
              <a:rPr sz="2400" spc="-5" dirty="0">
                <a:latin typeface="Arial Narrow"/>
                <a:cs typeface="Arial Narrow"/>
              </a:rPr>
              <a:t>Her </a:t>
            </a:r>
            <a:r>
              <a:rPr sz="2400" spc="-10" dirty="0">
                <a:latin typeface="Arial Narrow"/>
                <a:cs typeface="Arial Narrow"/>
              </a:rPr>
              <a:t>own father </a:t>
            </a:r>
            <a:r>
              <a:rPr sz="2400" spc="-5" dirty="0">
                <a:latin typeface="Arial Narrow"/>
                <a:cs typeface="Arial Narrow"/>
              </a:rPr>
              <a:t>was </a:t>
            </a:r>
            <a:r>
              <a:rPr sz="2400" spc="-10" dirty="0">
                <a:latin typeface="Arial Narrow"/>
                <a:cs typeface="Arial Narrow"/>
              </a:rPr>
              <a:t>very</a:t>
            </a:r>
            <a:r>
              <a:rPr sz="2400" spc="55" dirty="0">
                <a:latin typeface="Arial Narrow"/>
                <a:cs typeface="Arial Narrow"/>
              </a:rPr>
              <a:t> </a:t>
            </a:r>
            <a:r>
              <a:rPr sz="2400" spc="-5" dirty="0">
                <a:latin typeface="Arial Narrow"/>
                <a:cs typeface="Arial Narrow"/>
              </a:rPr>
              <a:t>cruel.</a:t>
            </a:r>
            <a:endParaRPr sz="2400" dirty="0">
              <a:latin typeface="Arial Narrow"/>
              <a:cs typeface="Arial Narrow"/>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943673"/>
            <a:ext cx="5068784" cy="213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228601" y="1581150"/>
            <a:ext cx="8458200" cy="3336170"/>
          </a:xfrm>
          <a:prstGeom prst="rect">
            <a:avLst/>
          </a:prstGeom>
        </p:spPr>
        <p:txBody>
          <a:bodyPr vert="horz" wrap="square" lIns="0" tIns="12065" rIns="0" bIns="0" rtlCol="0">
            <a:spAutoFit/>
          </a:bodyPr>
          <a:lstStyle/>
          <a:p>
            <a:pPr marL="12700" marR="5080" algn="just">
              <a:lnSpc>
                <a:spcPct val="150000"/>
              </a:lnSpc>
              <a:spcBef>
                <a:spcPts val="95"/>
              </a:spcBef>
            </a:pPr>
            <a:r>
              <a:rPr sz="2400" spc="-5" dirty="0">
                <a:latin typeface="Arial Narrow"/>
                <a:cs typeface="Arial Narrow"/>
              </a:rPr>
              <a:t>After a few days, </a:t>
            </a:r>
            <a:r>
              <a:rPr sz="2400" spc="-10" dirty="0">
                <a:latin typeface="Arial Narrow"/>
                <a:cs typeface="Arial Narrow"/>
              </a:rPr>
              <a:t>Kezia’s mother </a:t>
            </a:r>
            <a:r>
              <a:rPr sz="2400" spc="-5" dirty="0">
                <a:latin typeface="Arial Narrow"/>
                <a:cs typeface="Arial Narrow"/>
              </a:rPr>
              <a:t>became ill. Her  </a:t>
            </a:r>
            <a:r>
              <a:rPr sz="2400" spc="-10" dirty="0">
                <a:latin typeface="Arial Narrow"/>
                <a:cs typeface="Arial Narrow"/>
              </a:rPr>
              <a:t>grandmother took </a:t>
            </a:r>
            <a:r>
              <a:rPr sz="2400" spc="-5" dirty="0">
                <a:latin typeface="Arial Narrow"/>
                <a:cs typeface="Arial Narrow"/>
              </a:rPr>
              <a:t>her </a:t>
            </a:r>
            <a:r>
              <a:rPr sz="2400" dirty="0">
                <a:latin typeface="Arial Narrow"/>
                <a:cs typeface="Arial Narrow"/>
              </a:rPr>
              <a:t>to </a:t>
            </a:r>
            <a:r>
              <a:rPr sz="2400" spc="-5" dirty="0">
                <a:latin typeface="Arial Narrow"/>
                <a:cs typeface="Arial Narrow"/>
              </a:rPr>
              <a:t>hospital. Kezia was </a:t>
            </a:r>
            <a:r>
              <a:rPr sz="2400" spc="-10" dirty="0">
                <a:latin typeface="Arial Narrow"/>
                <a:cs typeface="Arial Narrow"/>
              </a:rPr>
              <a:t>alone in the  house </a:t>
            </a:r>
            <a:r>
              <a:rPr sz="2400" spc="-5" dirty="0">
                <a:latin typeface="Arial Narrow"/>
                <a:cs typeface="Arial Narrow"/>
              </a:rPr>
              <a:t>with the nurse. She </a:t>
            </a:r>
            <a:r>
              <a:rPr sz="2400" spc="-10" dirty="0">
                <a:latin typeface="Arial Narrow"/>
                <a:cs typeface="Arial Narrow"/>
              </a:rPr>
              <a:t>had </a:t>
            </a:r>
            <a:r>
              <a:rPr sz="2400" spc="-5" dirty="0">
                <a:latin typeface="Arial Narrow"/>
                <a:cs typeface="Arial Narrow"/>
              </a:rPr>
              <a:t>to </a:t>
            </a:r>
            <a:r>
              <a:rPr sz="2400" spc="-10" dirty="0">
                <a:latin typeface="Arial Narrow"/>
                <a:cs typeface="Arial Narrow"/>
              </a:rPr>
              <a:t>sleep alone in </a:t>
            </a:r>
            <a:r>
              <a:rPr sz="2400" spc="-5" dirty="0">
                <a:latin typeface="Arial Narrow"/>
                <a:cs typeface="Arial Narrow"/>
              </a:rPr>
              <a:t>her  bedroom. </a:t>
            </a:r>
            <a:r>
              <a:rPr sz="2400" dirty="0">
                <a:latin typeface="Arial Narrow"/>
                <a:cs typeface="Arial Narrow"/>
              </a:rPr>
              <a:t>At </a:t>
            </a:r>
            <a:r>
              <a:rPr sz="2400" spc="-10" dirty="0">
                <a:latin typeface="Arial Narrow"/>
                <a:cs typeface="Arial Narrow"/>
              </a:rPr>
              <a:t>night, she had </a:t>
            </a:r>
            <a:r>
              <a:rPr sz="2400" spc="-5" dirty="0">
                <a:latin typeface="Arial Narrow"/>
                <a:cs typeface="Arial Narrow"/>
              </a:rPr>
              <a:t>a horrible </a:t>
            </a:r>
            <a:r>
              <a:rPr sz="2400" spc="-10" dirty="0">
                <a:latin typeface="Arial Narrow"/>
                <a:cs typeface="Arial Narrow"/>
              </a:rPr>
              <a:t>dream. </a:t>
            </a:r>
            <a:r>
              <a:rPr sz="2400" spc="-5" dirty="0">
                <a:latin typeface="Arial Narrow"/>
                <a:cs typeface="Arial Narrow"/>
              </a:rPr>
              <a:t>She saw </a:t>
            </a:r>
            <a:r>
              <a:rPr sz="2400" spc="-10" dirty="0">
                <a:latin typeface="Arial Narrow"/>
                <a:cs typeface="Arial Narrow"/>
              </a:rPr>
              <a:t>that  there </a:t>
            </a:r>
            <a:r>
              <a:rPr sz="2400" spc="-5" dirty="0">
                <a:latin typeface="Arial Narrow"/>
                <a:cs typeface="Arial Narrow"/>
              </a:rPr>
              <a:t>was a </a:t>
            </a:r>
            <a:r>
              <a:rPr sz="2400" spc="-10" dirty="0" smtClean="0">
                <a:latin typeface="Arial Narrow"/>
                <a:cs typeface="Arial Narrow"/>
              </a:rPr>
              <a:t>b</a:t>
            </a:r>
            <a:r>
              <a:rPr lang="en-US" sz="2400" spc="-10" dirty="0" smtClean="0">
                <a:latin typeface="Arial Narrow"/>
                <a:cs typeface="Arial Narrow"/>
              </a:rPr>
              <a:t>utcher</a:t>
            </a:r>
            <a:r>
              <a:rPr sz="2400" spc="-10" dirty="0" smtClean="0">
                <a:latin typeface="Arial Narrow"/>
                <a:cs typeface="Arial Narrow"/>
              </a:rPr>
              <a:t> </a:t>
            </a:r>
            <a:r>
              <a:rPr sz="2400" spc="-5" dirty="0">
                <a:latin typeface="Arial Narrow"/>
                <a:cs typeface="Arial Narrow"/>
              </a:rPr>
              <a:t>with a knife. She </a:t>
            </a:r>
            <a:r>
              <a:rPr sz="2400" dirty="0">
                <a:latin typeface="Arial Narrow"/>
                <a:cs typeface="Arial Narrow"/>
              </a:rPr>
              <a:t>was </a:t>
            </a:r>
            <a:r>
              <a:rPr sz="2400" spc="-10" dirty="0">
                <a:latin typeface="Arial Narrow"/>
                <a:cs typeface="Arial Narrow"/>
              </a:rPr>
              <a:t>terrified. </a:t>
            </a:r>
            <a:r>
              <a:rPr sz="2400" spc="-5" dirty="0">
                <a:latin typeface="Arial Narrow"/>
                <a:cs typeface="Arial Narrow"/>
              </a:rPr>
              <a:t>She  gave a </a:t>
            </a:r>
            <a:r>
              <a:rPr sz="2400" spc="-10" dirty="0">
                <a:latin typeface="Arial Narrow"/>
                <a:cs typeface="Arial Narrow"/>
              </a:rPr>
              <a:t>loud </a:t>
            </a:r>
            <a:r>
              <a:rPr sz="2400" spc="-45" dirty="0">
                <a:latin typeface="Arial Narrow"/>
                <a:cs typeface="Arial Narrow"/>
              </a:rPr>
              <a:t>cry. </a:t>
            </a:r>
            <a:r>
              <a:rPr sz="2400" spc="-5" dirty="0">
                <a:latin typeface="Arial Narrow"/>
                <a:cs typeface="Arial Narrow"/>
              </a:rPr>
              <a:t>Her </a:t>
            </a:r>
            <a:r>
              <a:rPr sz="2400" spc="-10" dirty="0">
                <a:latin typeface="Arial Narrow"/>
                <a:cs typeface="Arial Narrow"/>
              </a:rPr>
              <a:t>father </a:t>
            </a:r>
            <a:r>
              <a:rPr sz="2400" spc="-5" dirty="0">
                <a:latin typeface="Arial Narrow"/>
                <a:cs typeface="Arial Narrow"/>
              </a:rPr>
              <a:t>came </a:t>
            </a:r>
            <a:r>
              <a:rPr sz="2400" spc="-10" dirty="0">
                <a:latin typeface="Arial Narrow"/>
                <a:cs typeface="Arial Narrow"/>
              </a:rPr>
              <a:t>into </a:t>
            </a:r>
            <a:r>
              <a:rPr sz="2400" spc="-5" dirty="0">
                <a:latin typeface="Arial Narrow"/>
                <a:cs typeface="Arial Narrow"/>
              </a:rPr>
              <a:t>her room. </a:t>
            </a:r>
            <a:r>
              <a:rPr sz="2400" dirty="0">
                <a:latin typeface="Arial Narrow"/>
                <a:cs typeface="Arial Narrow"/>
              </a:rPr>
              <a:t>He </a:t>
            </a:r>
            <a:r>
              <a:rPr sz="2400" spc="-5" dirty="0">
                <a:latin typeface="Arial Narrow"/>
                <a:cs typeface="Arial Narrow"/>
              </a:rPr>
              <a:t>lifted  her </a:t>
            </a:r>
            <a:r>
              <a:rPr sz="2400" spc="-10" dirty="0">
                <a:latin typeface="Arial Narrow"/>
                <a:cs typeface="Arial Narrow"/>
              </a:rPr>
              <a:t>and took </a:t>
            </a:r>
            <a:r>
              <a:rPr sz="2400" spc="-5" dirty="0">
                <a:latin typeface="Arial Narrow"/>
                <a:cs typeface="Arial Narrow"/>
              </a:rPr>
              <a:t>her to his </a:t>
            </a:r>
            <a:r>
              <a:rPr sz="2400" spc="-10" dirty="0">
                <a:latin typeface="Arial Narrow"/>
                <a:cs typeface="Arial Narrow"/>
              </a:rPr>
              <a:t>own bed. She </a:t>
            </a:r>
            <a:r>
              <a:rPr sz="2400" spc="-5" dirty="0">
                <a:latin typeface="Arial Narrow"/>
                <a:cs typeface="Arial Narrow"/>
              </a:rPr>
              <a:t>lay </a:t>
            </a:r>
            <a:r>
              <a:rPr sz="2400" spc="-10" dirty="0">
                <a:latin typeface="Arial Narrow"/>
                <a:cs typeface="Arial Narrow"/>
              </a:rPr>
              <a:t>beside </a:t>
            </a:r>
            <a:r>
              <a:rPr sz="2400" spc="-5" dirty="0">
                <a:latin typeface="Arial Narrow"/>
                <a:cs typeface="Arial Narrow"/>
              </a:rPr>
              <a:t>her</a:t>
            </a:r>
            <a:r>
              <a:rPr sz="2400" spc="145" dirty="0">
                <a:latin typeface="Arial Narrow"/>
                <a:cs typeface="Arial Narrow"/>
              </a:rPr>
              <a:t> </a:t>
            </a:r>
            <a:r>
              <a:rPr sz="2400" spc="-25" dirty="0">
                <a:latin typeface="Arial Narrow"/>
                <a:cs typeface="Arial Narrow"/>
              </a:rPr>
              <a:t>father.</a:t>
            </a:r>
            <a:endParaRPr sz="2400" dirty="0">
              <a:latin typeface="Arial Narrow"/>
              <a:cs typeface="Arial Narrow"/>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1450"/>
            <a:ext cx="52578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80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228600" y="1311351"/>
            <a:ext cx="8763000" cy="3515706"/>
          </a:xfrm>
          <a:prstGeom prst="rect">
            <a:avLst/>
          </a:prstGeom>
        </p:spPr>
        <p:txBody>
          <a:bodyPr vert="horz" wrap="square" lIns="0" tIns="12065" rIns="0" bIns="0" rtlCol="0">
            <a:spAutoFit/>
          </a:bodyPr>
          <a:lstStyle/>
          <a:p>
            <a:pPr marL="355600" marR="5080" indent="-343535">
              <a:lnSpc>
                <a:spcPct val="150000"/>
              </a:lnSpc>
              <a:spcBef>
                <a:spcPts val="95"/>
              </a:spcBef>
              <a:buFont typeface="Arial"/>
              <a:buChar char="•"/>
              <a:tabLst>
                <a:tab pos="355600" algn="l"/>
                <a:tab pos="356235" algn="l"/>
              </a:tabLst>
            </a:pPr>
            <a:r>
              <a:rPr sz="2400" spc="-5" dirty="0">
                <a:latin typeface="Arial Narrow"/>
                <a:cs typeface="Arial Narrow"/>
              </a:rPr>
              <a:t>He was tired and </a:t>
            </a:r>
            <a:r>
              <a:rPr sz="2400" spc="-10" dirty="0">
                <a:latin typeface="Arial Narrow"/>
                <a:cs typeface="Arial Narrow"/>
              </a:rPr>
              <a:t>fell </a:t>
            </a:r>
            <a:r>
              <a:rPr sz="2400" spc="-5" dirty="0">
                <a:latin typeface="Arial Narrow"/>
                <a:cs typeface="Arial Narrow"/>
              </a:rPr>
              <a:t>asleep </a:t>
            </a:r>
            <a:r>
              <a:rPr sz="2400" spc="-10" dirty="0">
                <a:latin typeface="Arial Narrow"/>
                <a:cs typeface="Arial Narrow"/>
              </a:rPr>
              <a:t>before </a:t>
            </a:r>
            <a:r>
              <a:rPr sz="2400" spc="-35" dirty="0">
                <a:latin typeface="Arial Narrow"/>
                <a:cs typeface="Arial Narrow"/>
              </a:rPr>
              <a:t>her. </a:t>
            </a:r>
            <a:r>
              <a:rPr sz="2400" spc="-10" dirty="0">
                <a:latin typeface="Arial Narrow"/>
                <a:cs typeface="Arial Narrow"/>
              </a:rPr>
              <a:t>She </a:t>
            </a:r>
            <a:r>
              <a:rPr sz="2400" spc="-5" dirty="0">
                <a:latin typeface="Arial Narrow"/>
                <a:cs typeface="Arial Narrow"/>
              </a:rPr>
              <a:t>was </a:t>
            </a:r>
            <a:r>
              <a:rPr sz="2400" spc="-10" dirty="0">
                <a:latin typeface="Arial Narrow"/>
                <a:cs typeface="Arial Narrow"/>
              </a:rPr>
              <a:t>lost in  thoughts. She thought that </a:t>
            </a:r>
            <a:r>
              <a:rPr sz="2400" spc="-5" dirty="0">
                <a:latin typeface="Arial Narrow"/>
                <a:cs typeface="Arial Narrow"/>
              </a:rPr>
              <a:t>he </a:t>
            </a:r>
            <a:r>
              <a:rPr sz="2400" spc="-10" dirty="0">
                <a:latin typeface="Arial Narrow"/>
                <a:cs typeface="Arial Narrow"/>
              </a:rPr>
              <a:t>had </a:t>
            </a:r>
            <a:r>
              <a:rPr sz="2400" spc="-5" dirty="0">
                <a:latin typeface="Arial Narrow"/>
                <a:cs typeface="Arial Narrow"/>
              </a:rPr>
              <a:t>to work </a:t>
            </a:r>
            <a:r>
              <a:rPr sz="2400" spc="-10" dirty="0">
                <a:latin typeface="Arial Narrow"/>
                <a:cs typeface="Arial Narrow"/>
              </a:rPr>
              <a:t>hard every </a:t>
            </a:r>
            <a:r>
              <a:rPr sz="2400" spc="-50" dirty="0">
                <a:latin typeface="Arial Narrow"/>
                <a:cs typeface="Arial Narrow"/>
              </a:rPr>
              <a:t>day.  </a:t>
            </a:r>
            <a:r>
              <a:rPr sz="2400" spc="-5" dirty="0">
                <a:latin typeface="Arial Narrow"/>
                <a:cs typeface="Arial Narrow"/>
              </a:rPr>
              <a:t>He came in the </a:t>
            </a:r>
            <a:r>
              <a:rPr sz="2400" spc="-10" dirty="0">
                <a:latin typeface="Arial Narrow"/>
                <a:cs typeface="Arial Narrow"/>
              </a:rPr>
              <a:t>evening. </a:t>
            </a:r>
            <a:r>
              <a:rPr sz="2400" spc="-5" dirty="0">
                <a:latin typeface="Arial Narrow"/>
                <a:cs typeface="Arial Narrow"/>
              </a:rPr>
              <a:t>Then he was too </a:t>
            </a:r>
            <a:r>
              <a:rPr sz="2400" spc="-10" dirty="0">
                <a:latin typeface="Arial Narrow"/>
                <a:cs typeface="Arial Narrow"/>
              </a:rPr>
              <a:t>tired </a:t>
            </a:r>
            <a:r>
              <a:rPr sz="2400" spc="-5" dirty="0">
                <a:latin typeface="Arial Narrow"/>
                <a:cs typeface="Arial Narrow"/>
              </a:rPr>
              <a:t>to </a:t>
            </a:r>
            <a:r>
              <a:rPr sz="2400" spc="-10" dirty="0">
                <a:latin typeface="Arial Narrow"/>
                <a:cs typeface="Arial Narrow"/>
              </a:rPr>
              <a:t>play </a:t>
            </a:r>
            <a:r>
              <a:rPr sz="2400" spc="-5" dirty="0">
                <a:latin typeface="Arial Narrow"/>
                <a:cs typeface="Arial Narrow"/>
              </a:rPr>
              <a:t>with  </a:t>
            </a:r>
            <a:r>
              <a:rPr sz="2400" spc="-40" dirty="0">
                <a:latin typeface="Arial Narrow"/>
                <a:cs typeface="Arial Narrow"/>
              </a:rPr>
              <a:t>her. </a:t>
            </a:r>
            <a:r>
              <a:rPr sz="2400" spc="-10" dirty="0">
                <a:latin typeface="Arial Narrow"/>
                <a:cs typeface="Arial Narrow"/>
              </a:rPr>
              <a:t>She thought that </a:t>
            </a:r>
            <a:r>
              <a:rPr sz="2400" spc="-5" dirty="0">
                <a:latin typeface="Arial Narrow"/>
                <a:cs typeface="Arial Narrow"/>
              </a:rPr>
              <a:t>it was her </a:t>
            </a:r>
            <a:r>
              <a:rPr sz="2400" spc="-10" dirty="0">
                <a:latin typeface="Arial Narrow"/>
                <a:cs typeface="Arial Narrow"/>
              </a:rPr>
              <a:t>fault </a:t>
            </a:r>
            <a:r>
              <a:rPr sz="2400" spc="-5" dirty="0">
                <a:latin typeface="Arial Narrow"/>
                <a:cs typeface="Arial Narrow"/>
              </a:rPr>
              <a:t>to </a:t>
            </a:r>
            <a:r>
              <a:rPr sz="2400" spc="-10" dirty="0">
                <a:latin typeface="Arial Narrow"/>
                <a:cs typeface="Arial Narrow"/>
              </a:rPr>
              <a:t>tear those important  papers</a:t>
            </a:r>
            <a:r>
              <a:rPr sz="2400" spc="-10" dirty="0" smtClean="0">
                <a:latin typeface="Arial Narrow"/>
                <a:cs typeface="Arial Narrow"/>
              </a:rPr>
              <a:t>.</a:t>
            </a:r>
            <a:endParaRPr lang="en-US" sz="2400" spc="-10" dirty="0" smtClean="0">
              <a:latin typeface="Arial Narrow"/>
              <a:cs typeface="Arial Narrow"/>
            </a:endParaRPr>
          </a:p>
          <a:p>
            <a:pPr marL="355600" marR="113664" indent="-343535">
              <a:lnSpc>
                <a:spcPct val="150000"/>
              </a:lnSpc>
              <a:spcBef>
                <a:spcPts val="680"/>
              </a:spcBef>
              <a:buFont typeface="Arial"/>
              <a:buChar char="•"/>
              <a:tabLst>
                <a:tab pos="355600" algn="l"/>
                <a:tab pos="356235" algn="l"/>
              </a:tabLst>
            </a:pPr>
            <a:r>
              <a:rPr sz="2400" spc="-10" dirty="0" smtClean="0">
                <a:latin typeface="Arial Narrow"/>
                <a:cs typeface="Arial Narrow"/>
              </a:rPr>
              <a:t>She </a:t>
            </a:r>
            <a:r>
              <a:rPr sz="2400" spc="-5" dirty="0">
                <a:latin typeface="Arial Narrow"/>
                <a:cs typeface="Arial Narrow"/>
              </a:rPr>
              <a:t>realised </a:t>
            </a:r>
            <a:r>
              <a:rPr sz="2400" spc="-10" dirty="0">
                <a:latin typeface="Arial Narrow"/>
                <a:cs typeface="Arial Narrow"/>
              </a:rPr>
              <a:t>that </a:t>
            </a:r>
            <a:r>
              <a:rPr sz="2400" spc="-5" dirty="0">
                <a:latin typeface="Arial Narrow"/>
                <a:cs typeface="Arial Narrow"/>
              </a:rPr>
              <a:t>her </a:t>
            </a:r>
            <a:r>
              <a:rPr sz="2400" spc="-10" dirty="0">
                <a:latin typeface="Arial Narrow"/>
                <a:cs typeface="Arial Narrow"/>
              </a:rPr>
              <a:t>father </a:t>
            </a:r>
            <a:r>
              <a:rPr sz="2400" spc="-5" dirty="0">
                <a:latin typeface="Arial Narrow"/>
                <a:cs typeface="Arial Narrow"/>
              </a:rPr>
              <a:t>was not bad. He had a </a:t>
            </a:r>
            <a:r>
              <a:rPr sz="2400" spc="-10" dirty="0">
                <a:latin typeface="Arial Narrow"/>
                <a:cs typeface="Arial Narrow"/>
              </a:rPr>
              <a:t>big and  loving</a:t>
            </a:r>
            <a:r>
              <a:rPr sz="2400" spc="10" dirty="0">
                <a:latin typeface="Arial Narrow"/>
                <a:cs typeface="Arial Narrow"/>
              </a:rPr>
              <a:t> </a:t>
            </a:r>
            <a:r>
              <a:rPr sz="2400" spc="-5" dirty="0">
                <a:latin typeface="Arial Narrow"/>
                <a:cs typeface="Arial Narrow"/>
              </a:rPr>
              <a:t>heart</a:t>
            </a:r>
            <a:r>
              <a:rPr sz="2400" spc="-5" dirty="0" smtClean="0">
                <a:latin typeface="Arial Narrow"/>
                <a:cs typeface="Arial Narrow"/>
              </a:rPr>
              <a:t>.</a:t>
            </a:r>
            <a:endParaRPr lang="en-US" sz="2400" spc="-5" dirty="0" smtClean="0">
              <a:latin typeface="Arial Narrow"/>
              <a:cs typeface="Arial Narrow"/>
            </a:endParaRPr>
          </a:p>
          <a:p>
            <a:pPr marL="12065" marR="113664">
              <a:lnSpc>
                <a:spcPct val="150000"/>
              </a:lnSpc>
              <a:spcBef>
                <a:spcPts val="680"/>
              </a:spcBef>
              <a:tabLst>
                <a:tab pos="355600" algn="l"/>
                <a:tab pos="356235" algn="l"/>
              </a:tabLst>
            </a:pPr>
            <a:endParaRPr sz="2400" dirty="0">
              <a:latin typeface="Arial Narrow"/>
              <a:cs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507288" y="1823973"/>
            <a:ext cx="707390" cy="452120"/>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800" spc="-15" dirty="0">
                <a:latin typeface="Arial Narrow"/>
                <a:cs typeface="Arial Narrow"/>
              </a:rPr>
              <a:t>As</a:t>
            </a:r>
            <a:endParaRPr sz="2800">
              <a:latin typeface="Arial Narrow"/>
              <a:cs typeface="Arial Narrow"/>
            </a:endParaRPr>
          </a:p>
        </p:txBody>
      </p:sp>
      <p:sp>
        <p:nvSpPr>
          <p:cNvPr id="4" name="object 4"/>
          <p:cNvSpPr/>
          <p:nvPr/>
        </p:nvSpPr>
        <p:spPr>
          <a:xfrm>
            <a:off x="355091" y="1284732"/>
            <a:ext cx="8433816" cy="35753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04" y="281686"/>
            <a:ext cx="8479790" cy="492443"/>
          </a:xfrm>
        </p:spPr>
        <p:txBody>
          <a:bodyPr/>
          <a:lstStyle/>
          <a:p>
            <a:pPr algn="ctr"/>
            <a:r>
              <a:rPr lang="en-US" dirty="0" smtClean="0">
                <a:solidFill>
                  <a:srgbClr val="FF0000"/>
                </a:solidFill>
              </a:rPr>
              <a:t>Words Meaning</a:t>
            </a:r>
            <a:endParaRPr lang="en-US" dirty="0">
              <a:solidFill>
                <a:srgbClr val="FF0000"/>
              </a:solidFill>
            </a:endParaRPr>
          </a:p>
        </p:txBody>
      </p:sp>
      <p:sp>
        <p:nvSpPr>
          <p:cNvPr id="3" name="Text Placeholder 2"/>
          <p:cNvSpPr>
            <a:spLocks noGrp="1"/>
          </p:cNvSpPr>
          <p:nvPr>
            <p:ph type="body" idx="1"/>
          </p:nvPr>
        </p:nvSpPr>
        <p:spPr>
          <a:xfrm>
            <a:off x="152400" y="1047750"/>
            <a:ext cx="8534400" cy="3962400"/>
          </a:xfrm>
        </p:spPr>
        <p:txBody>
          <a:bodyPr/>
          <a:lstStyle/>
          <a:p>
            <a:pPr algn="l">
              <a:lnSpc>
                <a:spcPct val="150000"/>
              </a:lnSpc>
            </a:pPr>
            <a:r>
              <a:rPr lang="en-US" sz="1600" b="0" dirty="0"/>
              <a:t>Glad sense of relief: feeling relaxed</a:t>
            </a:r>
          </a:p>
          <a:p>
            <a:pPr algn="l">
              <a:lnSpc>
                <a:spcPct val="150000"/>
              </a:lnSpc>
            </a:pPr>
            <a:r>
              <a:rPr lang="en-US" sz="1600" b="0" dirty="0"/>
              <a:t>Fainter and fainter: to lessen or reduce</a:t>
            </a:r>
          </a:p>
          <a:p>
            <a:pPr algn="l">
              <a:lnSpc>
                <a:spcPct val="150000"/>
              </a:lnSpc>
            </a:pPr>
            <a:r>
              <a:rPr lang="en-US" sz="1600" b="0" dirty="0"/>
              <a:t>slip down: come down quietly and </a:t>
            </a:r>
            <a:r>
              <a:rPr lang="en-US" sz="1600" b="0" dirty="0" smtClean="0"/>
              <a:t>unwillingly</a:t>
            </a:r>
          </a:p>
          <a:p>
            <a:pPr algn="l">
              <a:lnSpc>
                <a:spcPct val="150000"/>
              </a:lnSpc>
            </a:pPr>
            <a:r>
              <a:rPr lang="en-US" sz="1600" b="0" dirty="0"/>
              <a:t>Stutter: to stammer, to speak with </a:t>
            </a:r>
            <a:r>
              <a:rPr lang="en-US" sz="1600" b="0" dirty="0" smtClean="0"/>
              <a:t>pauses</a:t>
            </a:r>
          </a:p>
          <a:p>
            <a:pPr algn="l">
              <a:lnSpc>
                <a:spcPct val="150000"/>
              </a:lnSpc>
            </a:pPr>
            <a:r>
              <a:rPr lang="en-US" sz="1600" b="0" dirty="0" smtClean="0"/>
              <a:t>given </a:t>
            </a:r>
            <a:r>
              <a:rPr lang="en-US" sz="1600" b="0" dirty="0"/>
              <a:t>it up: stopped doing </a:t>
            </a:r>
            <a:r>
              <a:rPr lang="en-US" sz="1600" b="0" dirty="0" smtClean="0"/>
              <a:t>it</a:t>
            </a:r>
          </a:p>
          <a:p>
            <a:pPr algn="l">
              <a:lnSpc>
                <a:spcPct val="150000"/>
              </a:lnSpc>
            </a:pPr>
            <a:r>
              <a:rPr lang="en-US" sz="1600" b="0" dirty="0" smtClean="0"/>
              <a:t>Wretched</a:t>
            </a:r>
            <a:r>
              <a:rPr lang="en-US" sz="1600" b="0" dirty="0"/>
              <a:t>: unhappy, sad</a:t>
            </a:r>
          </a:p>
          <a:p>
            <a:pPr algn="l">
              <a:lnSpc>
                <a:spcPct val="150000"/>
              </a:lnSpc>
            </a:pPr>
            <a:r>
              <a:rPr lang="en-US" sz="1600" b="0" dirty="0"/>
              <a:t> </a:t>
            </a:r>
            <a:r>
              <a:rPr lang="en-US" sz="1600" b="0" dirty="0" smtClean="0"/>
              <a:t>on </a:t>
            </a:r>
            <a:r>
              <a:rPr lang="en-US" sz="1600" b="0" dirty="0"/>
              <a:t>the brink of suicide: about to commit suicide</a:t>
            </a:r>
          </a:p>
          <a:p>
            <a:pPr algn="l">
              <a:lnSpc>
                <a:spcPct val="150000"/>
              </a:lnSpc>
            </a:pPr>
            <a:r>
              <a:rPr lang="en-US" sz="1600" b="0" dirty="0"/>
              <a:t> </a:t>
            </a:r>
            <a:r>
              <a:rPr lang="en-US" sz="1600" b="0" dirty="0" smtClean="0"/>
              <a:t>suicide</a:t>
            </a:r>
            <a:r>
              <a:rPr lang="en-US" sz="1600" b="0" dirty="0"/>
              <a:t>: kill oneself</a:t>
            </a:r>
          </a:p>
          <a:p>
            <a:pPr algn="l">
              <a:lnSpc>
                <a:spcPct val="150000"/>
              </a:lnSpc>
            </a:pPr>
            <a:r>
              <a:rPr lang="en-US" sz="1600" b="0" dirty="0"/>
              <a:t>Gravely: seriously</a:t>
            </a:r>
            <a:r>
              <a:rPr lang="en-US" sz="1600" b="0" dirty="0" smtClean="0"/>
              <a:t>.</a:t>
            </a:r>
          </a:p>
          <a:p>
            <a:pPr algn="l">
              <a:lnSpc>
                <a:spcPct val="150000"/>
              </a:lnSpc>
            </a:pPr>
            <a:r>
              <a:rPr lang="en-US" sz="1600" b="0" dirty="0"/>
              <a:t> </a:t>
            </a:r>
            <a:r>
              <a:rPr lang="en-US" sz="1600" b="0" dirty="0" smtClean="0"/>
              <a:t>Wandered </a:t>
            </a:r>
            <a:r>
              <a:rPr lang="en-US" sz="1600" b="0" dirty="0"/>
              <a:t>into: went into, by chance</a:t>
            </a:r>
          </a:p>
          <a:p>
            <a:pPr algn="l">
              <a:lnSpc>
                <a:spcPct val="150000"/>
              </a:lnSpc>
            </a:pPr>
            <a:r>
              <a:rPr lang="en-US" sz="1600" b="0" dirty="0"/>
              <a:t>Scraps: small pieces of cloth or paper </a:t>
            </a:r>
            <a:r>
              <a:rPr lang="en-US" sz="1600" b="0" dirty="0" err="1"/>
              <a:t>etc</a:t>
            </a:r>
            <a:r>
              <a:rPr lang="en-US" sz="1600" b="0" dirty="0"/>
              <a:t> that are not needed.</a:t>
            </a:r>
          </a:p>
          <a:p>
            <a:endParaRPr lang="en-US" dirty="0"/>
          </a:p>
        </p:txBody>
      </p:sp>
    </p:spTree>
    <p:extLst>
      <p:ext uri="{BB962C8B-B14F-4D97-AF65-F5344CB8AC3E}">
        <p14:creationId xmlns:p14="http://schemas.microsoft.com/office/powerpoint/2010/main" val="4042230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95350"/>
            <a:ext cx="51816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62326362"/>
              </p:ext>
            </p:extLst>
          </p:nvPr>
        </p:nvGraphicFramePr>
        <p:xfrm>
          <a:off x="1447800" y="342900"/>
          <a:ext cx="6096000" cy="480060"/>
        </p:xfrm>
        <a:graphic>
          <a:graphicData uri="http://schemas.openxmlformats.org/drawingml/2006/table">
            <a:tbl>
              <a:tblPr firstRow="1" bandRow="1">
                <a:tableStyleId>{5C22544A-7EE6-4342-B048-85BDC9FD1C3A}</a:tableStyleId>
              </a:tblPr>
              <a:tblGrid>
                <a:gridCol w="6096000"/>
              </a:tblGrid>
              <a:tr h="480060">
                <a:tc>
                  <a:txBody>
                    <a:bodyPr/>
                    <a:lstStyle/>
                    <a:p>
                      <a:pPr algn="ctr"/>
                      <a:r>
                        <a:rPr lang="en-US" sz="2700" b="1" dirty="0" smtClean="0">
                          <a:solidFill>
                            <a:srgbClr val="FFFF00"/>
                          </a:solidFill>
                        </a:rPr>
                        <a:t>Katherine</a:t>
                      </a:r>
                      <a:r>
                        <a:rPr lang="en-US" sz="2700" b="1" baseline="0" dirty="0" smtClean="0">
                          <a:solidFill>
                            <a:srgbClr val="FFFF00"/>
                          </a:solidFill>
                        </a:rPr>
                        <a:t> Mansfield</a:t>
                      </a:r>
                      <a:endParaRPr lang="en-US" sz="2700" b="1" dirty="0">
                        <a:solidFill>
                          <a:srgbClr val="FFFF00"/>
                        </a:solidFill>
                      </a:endParaRPr>
                    </a:p>
                  </a:txBody>
                  <a:tcPr marT="34290" marB="34290"/>
                </a:tc>
              </a:tr>
            </a:tbl>
          </a:graphicData>
        </a:graphic>
      </p:graphicFrame>
    </p:spTree>
    <p:extLst>
      <p:ext uri="{BB962C8B-B14F-4D97-AF65-F5344CB8AC3E}">
        <p14:creationId xmlns:p14="http://schemas.microsoft.com/office/powerpoint/2010/main" val="989086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507288" y="1285748"/>
            <a:ext cx="141287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Narrow"/>
                <a:cs typeface="Arial Narrow"/>
              </a:rPr>
              <a:t>Some questions and</a:t>
            </a:r>
            <a:r>
              <a:rPr sz="1000" spc="-105" dirty="0">
                <a:latin typeface="Arial Narrow"/>
                <a:cs typeface="Arial Narrow"/>
              </a:rPr>
              <a:t> </a:t>
            </a:r>
            <a:r>
              <a:rPr sz="1000" spc="-5" dirty="0">
                <a:latin typeface="Arial Narrow"/>
                <a:cs typeface="Arial Narrow"/>
              </a:rPr>
              <a:t>answers:</a:t>
            </a:r>
            <a:endParaRPr sz="1000">
              <a:latin typeface="Arial Narrow"/>
              <a:cs typeface="Arial Narrow"/>
            </a:endParaRP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dirty="0"/>
              <a:t>Q.I. What made </a:t>
            </a:r>
            <a:r>
              <a:rPr spc="-10" dirty="0"/>
              <a:t>Kezia’s </a:t>
            </a:r>
            <a:r>
              <a:rPr dirty="0"/>
              <a:t>father </a:t>
            </a:r>
            <a:r>
              <a:rPr spc="-5" dirty="0"/>
              <a:t>punish her? </a:t>
            </a:r>
            <a:r>
              <a:rPr spc="-20" dirty="0"/>
              <a:t>Was </a:t>
            </a:r>
            <a:r>
              <a:rPr dirty="0"/>
              <a:t>he right to do</a:t>
            </a:r>
            <a:r>
              <a:rPr spc="-140" dirty="0"/>
              <a:t> </a:t>
            </a:r>
            <a:r>
              <a:rPr spc="-5" dirty="0"/>
              <a:t>so?</a:t>
            </a:r>
          </a:p>
          <a:p>
            <a:pPr marL="355600">
              <a:lnSpc>
                <a:spcPts val="1620"/>
              </a:lnSpc>
            </a:pPr>
            <a:r>
              <a:rPr dirty="0"/>
              <a:t>Ans. </a:t>
            </a:r>
            <a:r>
              <a:rPr b="0" spc="-10" dirty="0">
                <a:latin typeface="Arial Narrow"/>
                <a:cs typeface="Arial Narrow"/>
              </a:rPr>
              <a:t>Kezia’s </a:t>
            </a:r>
            <a:r>
              <a:rPr b="0" spc="-5" dirty="0">
                <a:latin typeface="Arial Narrow"/>
                <a:cs typeface="Arial Narrow"/>
              </a:rPr>
              <a:t>father had </a:t>
            </a:r>
            <a:r>
              <a:rPr b="0" dirty="0">
                <a:latin typeface="Arial Narrow"/>
                <a:cs typeface="Arial Narrow"/>
              </a:rPr>
              <a:t>written a </a:t>
            </a:r>
            <a:r>
              <a:rPr b="0" spc="-5" dirty="0">
                <a:latin typeface="Arial Narrow"/>
                <a:cs typeface="Arial Narrow"/>
              </a:rPr>
              <a:t>speech on some papers. Kezia had made </a:t>
            </a:r>
            <a:r>
              <a:rPr b="0" dirty="0">
                <a:latin typeface="Arial Narrow"/>
                <a:cs typeface="Arial Narrow"/>
              </a:rPr>
              <a:t>a </a:t>
            </a:r>
            <a:r>
              <a:rPr b="0" spc="-5" dirty="0">
                <a:latin typeface="Arial Narrow"/>
                <a:cs typeface="Arial Narrow"/>
              </a:rPr>
              <a:t>pin-cushion for her father on</a:t>
            </a:r>
            <a:r>
              <a:rPr b="0" spc="105" dirty="0">
                <a:latin typeface="Arial Narrow"/>
                <a:cs typeface="Arial Narrow"/>
              </a:rPr>
              <a:t> </a:t>
            </a:r>
            <a:r>
              <a:rPr b="0" spc="-5" dirty="0">
                <a:latin typeface="Arial Narrow"/>
                <a:cs typeface="Arial Narrow"/>
              </a:rPr>
              <a:t>his</a:t>
            </a:r>
          </a:p>
          <a:p>
            <a:pPr marL="355600">
              <a:lnSpc>
                <a:spcPts val="1620"/>
              </a:lnSpc>
            </a:pPr>
            <a:r>
              <a:rPr b="0" spc="-15" dirty="0">
                <a:latin typeface="Arial Narrow"/>
                <a:cs typeface="Arial Narrow"/>
              </a:rPr>
              <a:t>birthday. </a:t>
            </a:r>
            <a:r>
              <a:rPr b="0" spc="-5" dirty="0">
                <a:latin typeface="Arial Narrow"/>
                <a:cs typeface="Arial Narrow"/>
              </a:rPr>
              <a:t>She needed paper </a:t>
            </a:r>
            <a:r>
              <a:rPr b="0" dirty="0">
                <a:latin typeface="Arial Narrow"/>
                <a:cs typeface="Arial Narrow"/>
              </a:rPr>
              <a:t>to </a:t>
            </a:r>
            <a:r>
              <a:rPr b="0" spc="-10" dirty="0">
                <a:latin typeface="Arial Narrow"/>
                <a:cs typeface="Arial Narrow"/>
              </a:rPr>
              <a:t>stuff </a:t>
            </a:r>
            <a:r>
              <a:rPr b="0" spc="-5" dirty="0">
                <a:latin typeface="Arial Narrow"/>
                <a:cs typeface="Arial Narrow"/>
              </a:rPr>
              <a:t>the pincushion and put them into the</a:t>
            </a:r>
            <a:r>
              <a:rPr b="0" spc="5" dirty="0">
                <a:latin typeface="Arial Narrow"/>
                <a:cs typeface="Arial Narrow"/>
              </a:rPr>
              <a:t> </a:t>
            </a:r>
            <a:r>
              <a:rPr b="0" spc="-10" dirty="0">
                <a:latin typeface="Arial Narrow"/>
                <a:cs typeface="Arial Narrow"/>
              </a:rPr>
              <a:t>cushion.</a:t>
            </a:r>
          </a:p>
          <a:p>
            <a:pPr marL="355600" marR="307975">
              <a:lnSpc>
                <a:spcPts val="1440"/>
              </a:lnSpc>
              <a:spcBef>
                <a:spcPts val="345"/>
              </a:spcBef>
            </a:pPr>
            <a:r>
              <a:rPr b="0" spc="-5" dirty="0">
                <a:latin typeface="Arial Narrow"/>
                <a:cs typeface="Arial Narrow"/>
              </a:rPr>
              <a:t>So her father punished </a:t>
            </a:r>
            <a:r>
              <a:rPr b="0" spc="-25" dirty="0">
                <a:latin typeface="Arial Narrow"/>
                <a:cs typeface="Arial Narrow"/>
              </a:rPr>
              <a:t>her. </a:t>
            </a:r>
            <a:r>
              <a:rPr b="0" spc="-5" dirty="0">
                <a:latin typeface="Arial Narrow"/>
                <a:cs typeface="Arial Narrow"/>
              </a:rPr>
              <a:t>Father </a:t>
            </a:r>
            <a:r>
              <a:rPr b="0" dirty="0">
                <a:latin typeface="Arial Narrow"/>
                <a:cs typeface="Arial Narrow"/>
              </a:rPr>
              <a:t>was </a:t>
            </a:r>
            <a:r>
              <a:rPr b="0" spc="-5" dirty="0">
                <a:latin typeface="Arial Narrow"/>
                <a:cs typeface="Arial Narrow"/>
              </a:rPr>
              <a:t>not </a:t>
            </a:r>
            <a:r>
              <a:rPr b="0" dirty="0">
                <a:latin typeface="Arial Narrow"/>
                <a:cs typeface="Arial Narrow"/>
              </a:rPr>
              <a:t>right to </a:t>
            </a:r>
            <a:r>
              <a:rPr b="0" spc="-5" dirty="0">
                <a:latin typeface="Arial Narrow"/>
                <a:cs typeface="Arial Narrow"/>
              </a:rPr>
              <a:t>beat </a:t>
            </a:r>
            <a:r>
              <a:rPr b="0" spc="-25" dirty="0">
                <a:latin typeface="Arial Narrow"/>
                <a:cs typeface="Arial Narrow"/>
              </a:rPr>
              <a:t>her. </a:t>
            </a:r>
            <a:r>
              <a:rPr b="0" dirty="0">
                <a:latin typeface="Arial Narrow"/>
                <a:cs typeface="Arial Narrow"/>
              </a:rPr>
              <a:t>He </a:t>
            </a:r>
            <a:r>
              <a:rPr b="0" spc="-5" dirty="0">
                <a:latin typeface="Arial Narrow"/>
                <a:cs typeface="Arial Narrow"/>
              </a:rPr>
              <a:t>could have made Kezia realize her mistake  </a:t>
            </a:r>
            <a:r>
              <a:rPr b="0" dirty="0">
                <a:latin typeface="Arial Narrow"/>
                <a:cs typeface="Arial Narrow"/>
              </a:rPr>
              <a:t>with</a:t>
            </a:r>
            <a:r>
              <a:rPr b="0" spc="-25" dirty="0">
                <a:latin typeface="Arial Narrow"/>
                <a:cs typeface="Arial Narrow"/>
              </a:rPr>
              <a:t> </a:t>
            </a:r>
            <a:r>
              <a:rPr b="0" spc="-5" dirty="0">
                <a:latin typeface="Arial Narrow"/>
                <a:cs typeface="Arial Narrow"/>
              </a:rPr>
              <a:t>love</a:t>
            </a:r>
          </a:p>
          <a:p>
            <a:pPr marL="355600" indent="-343535">
              <a:lnSpc>
                <a:spcPct val="100000"/>
              </a:lnSpc>
              <a:spcBef>
                <a:spcPts val="15"/>
              </a:spcBef>
              <a:buFont typeface="Arial"/>
              <a:buChar char="•"/>
              <a:tabLst>
                <a:tab pos="355600" algn="l"/>
                <a:tab pos="356235" algn="l"/>
              </a:tabLst>
            </a:pPr>
            <a:r>
              <a:rPr spc="-5" dirty="0"/>
              <a:t>Q.2. </a:t>
            </a:r>
            <a:r>
              <a:rPr dirty="0"/>
              <a:t>Why did the little girl </a:t>
            </a:r>
            <a:r>
              <a:rPr spc="-5" dirty="0"/>
              <a:t>start </a:t>
            </a:r>
            <a:r>
              <a:rPr dirty="0"/>
              <a:t>making the</a:t>
            </a:r>
            <a:r>
              <a:rPr spc="-125" dirty="0"/>
              <a:t> </a:t>
            </a:r>
            <a:r>
              <a:rPr dirty="0"/>
              <a:t>pin-cushion?</a:t>
            </a:r>
          </a:p>
          <a:p>
            <a:pPr marL="355600" marR="175895">
              <a:lnSpc>
                <a:spcPct val="80100"/>
              </a:lnSpc>
              <a:spcBef>
                <a:spcPts val="355"/>
              </a:spcBef>
            </a:pPr>
            <a:r>
              <a:rPr dirty="0"/>
              <a:t>Ans. </a:t>
            </a:r>
            <a:r>
              <a:rPr b="0" spc="-5" dirty="0">
                <a:latin typeface="Arial Narrow"/>
                <a:cs typeface="Arial Narrow"/>
              </a:rPr>
              <a:t>One day Kezia </a:t>
            </a:r>
            <a:r>
              <a:rPr b="0" dirty="0">
                <a:latin typeface="Arial Narrow"/>
                <a:cs typeface="Arial Narrow"/>
              </a:rPr>
              <a:t>was </a:t>
            </a:r>
            <a:r>
              <a:rPr b="0" spc="-5" dirty="0">
                <a:latin typeface="Arial Narrow"/>
                <a:cs typeface="Arial Narrow"/>
              </a:rPr>
              <a:t>suffering </a:t>
            </a:r>
            <a:r>
              <a:rPr b="0" dirty="0">
                <a:latin typeface="Arial Narrow"/>
                <a:cs typeface="Arial Narrow"/>
              </a:rPr>
              <a:t>from </a:t>
            </a:r>
            <a:r>
              <a:rPr b="0" spc="-5" dirty="0">
                <a:latin typeface="Arial Narrow"/>
                <a:cs typeface="Arial Narrow"/>
              </a:rPr>
              <a:t>cold. She </a:t>
            </a:r>
            <a:r>
              <a:rPr b="0" dirty="0">
                <a:latin typeface="Arial Narrow"/>
                <a:cs typeface="Arial Narrow"/>
              </a:rPr>
              <a:t>was </a:t>
            </a:r>
            <a:r>
              <a:rPr b="0" spc="-5" dirty="0">
                <a:latin typeface="Arial Narrow"/>
                <a:cs typeface="Arial Narrow"/>
              </a:rPr>
              <a:t>kept indoors. </a:t>
            </a:r>
            <a:r>
              <a:rPr b="0" dirty="0">
                <a:latin typeface="Arial Narrow"/>
                <a:cs typeface="Arial Narrow"/>
              </a:rPr>
              <a:t>Her father’s </a:t>
            </a:r>
            <a:r>
              <a:rPr b="0" spc="-5" dirty="0">
                <a:latin typeface="Arial Narrow"/>
                <a:cs typeface="Arial Narrow"/>
              </a:rPr>
              <a:t>birthday </a:t>
            </a:r>
            <a:r>
              <a:rPr b="0" dirty="0">
                <a:latin typeface="Arial Narrow"/>
                <a:cs typeface="Arial Narrow"/>
              </a:rPr>
              <a:t>was </a:t>
            </a:r>
            <a:r>
              <a:rPr b="0" spc="-5" dirty="0">
                <a:latin typeface="Arial Narrow"/>
                <a:cs typeface="Arial Narrow"/>
              </a:rPr>
              <a:t>next week. </a:t>
            </a:r>
            <a:r>
              <a:rPr b="0" dirty="0">
                <a:latin typeface="Arial Narrow"/>
                <a:cs typeface="Arial Narrow"/>
              </a:rPr>
              <a:t>Her  </a:t>
            </a:r>
            <a:r>
              <a:rPr b="0" spc="-5" dirty="0">
                <a:latin typeface="Arial Narrow"/>
                <a:cs typeface="Arial Narrow"/>
              </a:rPr>
              <a:t>grandmother suggested that she should present </a:t>
            </a:r>
            <a:r>
              <a:rPr b="0" dirty="0">
                <a:latin typeface="Arial Narrow"/>
                <a:cs typeface="Arial Narrow"/>
              </a:rPr>
              <a:t>a </a:t>
            </a:r>
            <a:r>
              <a:rPr b="0" spc="-5" dirty="0">
                <a:latin typeface="Arial Narrow"/>
                <a:cs typeface="Arial Narrow"/>
              </a:rPr>
              <a:t>pin-cushion </a:t>
            </a:r>
            <a:r>
              <a:rPr b="0" dirty="0">
                <a:latin typeface="Arial Narrow"/>
                <a:cs typeface="Arial Narrow"/>
              </a:rPr>
              <a:t>to </a:t>
            </a:r>
            <a:r>
              <a:rPr b="0" spc="-5" dirty="0">
                <a:latin typeface="Arial Narrow"/>
                <a:cs typeface="Arial Narrow"/>
              </a:rPr>
              <a:t>her </a:t>
            </a:r>
            <a:r>
              <a:rPr b="0" spc="-15" dirty="0">
                <a:latin typeface="Arial Narrow"/>
                <a:cs typeface="Arial Narrow"/>
              </a:rPr>
              <a:t>father. </a:t>
            </a:r>
            <a:r>
              <a:rPr b="0" spc="-5" dirty="0">
                <a:latin typeface="Arial Narrow"/>
                <a:cs typeface="Arial Narrow"/>
              </a:rPr>
              <a:t>So she started making the </a:t>
            </a:r>
            <a:r>
              <a:rPr b="0" dirty="0">
                <a:latin typeface="Arial Narrow"/>
                <a:cs typeface="Arial Narrow"/>
              </a:rPr>
              <a:t>pin-  </a:t>
            </a:r>
            <a:r>
              <a:rPr b="0" spc="-10" dirty="0">
                <a:latin typeface="Arial Narrow"/>
                <a:cs typeface="Arial Narrow"/>
              </a:rPr>
              <a:t>cushion.</a:t>
            </a:r>
          </a:p>
          <a:p>
            <a:pPr marL="355600" marR="75565" indent="-343535">
              <a:lnSpc>
                <a:spcPct val="80000"/>
              </a:lnSpc>
              <a:spcBef>
                <a:spcPts val="360"/>
              </a:spcBef>
              <a:buFont typeface="Arial"/>
              <a:buChar char="•"/>
              <a:tabLst>
                <a:tab pos="355600" algn="l"/>
                <a:tab pos="356235" algn="l"/>
              </a:tabLst>
            </a:pPr>
            <a:r>
              <a:rPr spc="-5" dirty="0"/>
              <a:t>Q.3. </a:t>
            </a:r>
            <a:r>
              <a:rPr dirty="0"/>
              <a:t>What did </a:t>
            </a:r>
            <a:r>
              <a:rPr spc="-5" dirty="0"/>
              <a:t>she stuff </a:t>
            </a:r>
            <a:r>
              <a:rPr dirty="0"/>
              <a:t>it with? Why </a:t>
            </a:r>
            <a:r>
              <a:rPr spc="-5" dirty="0"/>
              <a:t>was </a:t>
            </a:r>
            <a:r>
              <a:rPr dirty="0"/>
              <a:t>the </a:t>
            </a:r>
            <a:r>
              <a:rPr spc="-5" dirty="0"/>
              <a:t>stuffing very </a:t>
            </a:r>
            <a:r>
              <a:rPr dirty="0"/>
              <a:t>important for </a:t>
            </a:r>
            <a:r>
              <a:rPr spc="-5" dirty="0"/>
              <a:t>her </a:t>
            </a:r>
            <a:r>
              <a:rPr dirty="0"/>
              <a:t>father? Did </a:t>
            </a:r>
            <a:r>
              <a:rPr spc="-5" dirty="0"/>
              <a:t>she know </a:t>
            </a:r>
            <a:r>
              <a:rPr dirty="0"/>
              <a:t>that it  </a:t>
            </a:r>
            <a:r>
              <a:rPr spc="-5" dirty="0"/>
              <a:t>was</a:t>
            </a:r>
            <a:r>
              <a:rPr dirty="0"/>
              <a:t> important?</a:t>
            </a:r>
          </a:p>
          <a:p>
            <a:pPr marL="355600" marR="5080">
              <a:lnSpc>
                <a:spcPct val="80100"/>
              </a:lnSpc>
              <a:spcBef>
                <a:spcPts val="360"/>
              </a:spcBef>
            </a:pPr>
            <a:r>
              <a:rPr dirty="0"/>
              <a:t>Ans. </a:t>
            </a:r>
            <a:r>
              <a:rPr b="0" spc="-5" dirty="0">
                <a:latin typeface="Arial Narrow"/>
                <a:cs typeface="Arial Narrow"/>
              </a:rPr>
              <a:t>Kezia found some sheets of paper </a:t>
            </a:r>
            <a:r>
              <a:rPr b="0" dirty="0">
                <a:latin typeface="Arial Narrow"/>
                <a:cs typeface="Arial Narrow"/>
              </a:rPr>
              <a:t>in </a:t>
            </a:r>
            <a:r>
              <a:rPr b="0" spc="-5" dirty="0">
                <a:latin typeface="Arial Narrow"/>
                <a:cs typeface="Arial Narrow"/>
              </a:rPr>
              <a:t>her </a:t>
            </a:r>
            <a:r>
              <a:rPr b="0" dirty="0">
                <a:latin typeface="Arial Narrow"/>
                <a:cs typeface="Arial Narrow"/>
              </a:rPr>
              <a:t>father’s </a:t>
            </a:r>
            <a:r>
              <a:rPr b="0" spc="-5" dirty="0">
                <a:latin typeface="Arial Narrow"/>
                <a:cs typeface="Arial Narrow"/>
              </a:rPr>
              <a:t>bedroom. She tore them into pieces. She stuffed the </a:t>
            </a:r>
            <a:r>
              <a:rPr b="0" spc="5" dirty="0">
                <a:latin typeface="Arial Narrow"/>
                <a:cs typeface="Arial Narrow"/>
              </a:rPr>
              <a:t>pin-  </a:t>
            </a:r>
            <a:r>
              <a:rPr b="0" spc="-5" dirty="0">
                <a:latin typeface="Arial Narrow"/>
                <a:cs typeface="Arial Narrow"/>
              </a:rPr>
              <a:t>cushion </a:t>
            </a:r>
            <a:r>
              <a:rPr b="0" dirty="0">
                <a:latin typeface="Arial Narrow"/>
                <a:cs typeface="Arial Narrow"/>
              </a:rPr>
              <a:t>with </a:t>
            </a:r>
            <a:r>
              <a:rPr b="0" spc="-5" dirty="0">
                <a:latin typeface="Arial Narrow"/>
                <a:cs typeface="Arial Narrow"/>
              </a:rPr>
              <a:t>those pieces. The </a:t>
            </a:r>
            <a:r>
              <a:rPr b="0" spc="-10" dirty="0">
                <a:latin typeface="Arial Narrow"/>
                <a:cs typeface="Arial Narrow"/>
              </a:rPr>
              <a:t>stuffing </a:t>
            </a:r>
            <a:r>
              <a:rPr b="0" dirty="0">
                <a:latin typeface="Arial Narrow"/>
                <a:cs typeface="Arial Narrow"/>
              </a:rPr>
              <a:t>was </a:t>
            </a:r>
            <a:r>
              <a:rPr b="0" spc="-5" dirty="0">
                <a:latin typeface="Arial Narrow"/>
                <a:cs typeface="Arial Narrow"/>
              </a:rPr>
              <a:t>very important for her </a:t>
            </a:r>
            <a:r>
              <a:rPr b="0" spc="-15" dirty="0">
                <a:latin typeface="Arial Narrow"/>
                <a:cs typeface="Arial Narrow"/>
              </a:rPr>
              <a:t>father. </a:t>
            </a:r>
            <a:r>
              <a:rPr b="0" spc="-5" dirty="0">
                <a:latin typeface="Arial Narrow"/>
                <a:cs typeface="Arial Narrow"/>
              </a:rPr>
              <a:t>An important speech </a:t>
            </a:r>
            <a:r>
              <a:rPr b="0" dirty="0">
                <a:latin typeface="Arial Narrow"/>
                <a:cs typeface="Arial Narrow"/>
              </a:rPr>
              <a:t>was written </a:t>
            </a:r>
            <a:r>
              <a:rPr b="0" spc="-5" dirty="0">
                <a:latin typeface="Arial Narrow"/>
                <a:cs typeface="Arial Narrow"/>
              </a:rPr>
              <a:t>on  those papers. But the little girl did not know about</a:t>
            </a:r>
            <a:r>
              <a:rPr b="0" spc="-10" dirty="0">
                <a:latin typeface="Arial Narrow"/>
                <a:cs typeface="Arial Narrow"/>
              </a:rPr>
              <a:t> </a:t>
            </a:r>
            <a:r>
              <a:rPr b="0" dirty="0">
                <a:latin typeface="Arial Narrow"/>
                <a:cs typeface="Arial Narrow"/>
              </a:rPr>
              <a:t>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507288" y="1252220"/>
            <a:ext cx="8014334" cy="3319145"/>
          </a:xfrm>
          <a:prstGeom prst="rect">
            <a:avLst/>
          </a:prstGeom>
        </p:spPr>
        <p:txBody>
          <a:bodyPr vert="horz" wrap="square" lIns="0" tIns="13335" rIns="0" bIns="0" rtlCol="0">
            <a:spAutoFit/>
          </a:bodyPr>
          <a:lstStyle/>
          <a:p>
            <a:pPr marL="355600" indent="-343535">
              <a:lnSpc>
                <a:spcPts val="2160"/>
              </a:lnSpc>
              <a:spcBef>
                <a:spcPts val="105"/>
              </a:spcBef>
              <a:buFont typeface="Arial"/>
              <a:buChar char="•"/>
              <a:tabLst>
                <a:tab pos="355600" algn="l"/>
                <a:tab pos="356235" algn="l"/>
              </a:tabLst>
            </a:pPr>
            <a:r>
              <a:rPr sz="2000" b="1" spc="-5" dirty="0">
                <a:latin typeface="Arial Narrow"/>
                <a:cs typeface="Arial Narrow"/>
              </a:rPr>
              <a:t>Q.4. Kezia looked </a:t>
            </a:r>
            <a:r>
              <a:rPr sz="2000" b="1" dirty="0">
                <a:latin typeface="Arial Narrow"/>
                <a:cs typeface="Arial Narrow"/>
              </a:rPr>
              <a:t>through a hole </a:t>
            </a:r>
            <a:r>
              <a:rPr sz="2000" b="1" spc="-5" dirty="0">
                <a:latin typeface="Arial Narrow"/>
                <a:cs typeface="Arial Narrow"/>
              </a:rPr>
              <a:t>in </a:t>
            </a:r>
            <a:r>
              <a:rPr sz="2000" b="1" dirty="0">
                <a:latin typeface="Arial Narrow"/>
                <a:cs typeface="Arial Narrow"/>
              </a:rPr>
              <a:t>the fence into </a:t>
            </a:r>
            <a:r>
              <a:rPr sz="2000" b="1" spc="-5" dirty="0">
                <a:latin typeface="Arial Narrow"/>
                <a:cs typeface="Arial Narrow"/>
              </a:rPr>
              <a:t>Mr </a:t>
            </a:r>
            <a:r>
              <a:rPr sz="2000" b="1" spc="-10" dirty="0">
                <a:latin typeface="Arial Narrow"/>
                <a:cs typeface="Arial Narrow"/>
              </a:rPr>
              <a:t>MacDonald’s</a:t>
            </a:r>
            <a:r>
              <a:rPr sz="2000" b="1" spc="-220" dirty="0">
                <a:latin typeface="Arial Narrow"/>
                <a:cs typeface="Arial Narrow"/>
              </a:rPr>
              <a:t> </a:t>
            </a:r>
            <a:r>
              <a:rPr sz="2000" b="1" dirty="0">
                <a:latin typeface="Arial Narrow"/>
                <a:cs typeface="Arial Narrow"/>
              </a:rPr>
              <a:t>garden.</a:t>
            </a:r>
            <a:endParaRPr sz="2000">
              <a:latin typeface="Arial Narrow"/>
              <a:cs typeface="Arial Narrow"/>
            </a:endParaRPr>
          </a:p>
          <a:p>
            <a:pPr marL="355600">
              <a:lnSpc>
                <a:spcPts val="2160"/>
              </a:lnSpc>
            </a:pPr>
            <a:r>
              <a:rPr sz="2000" b="1" dirty="0">
                <a:latin typeface="Arial Narrow"/>
                <a:cs typeface="Arial Narrow"/>
              </a:rPr>
              <a:t>What did </a:t>
            </a:r>
            <a:r>
              <a:rPr sz="2000" b="1" spc="-5" dirty="0">
                <a:latin typeface="Arial Narrow"/>
                <a:cs typeface="Arial Narrow"/>
              </a:rPr>
              <a:t>she</a:t>
            </a:r>
            <a:r>
              <a:rPr sz="2000" b="1" spc="-75" dirty="0">
                <a:latin typeface="Arial Narrow"/>
                <a:cs typeface="Arial Narrow"/>
              </a:rPr>
              <a:t> </a:t>
            </a:r>
            <a:r>
              <a:rPr sz="2000" b="1" spc="-5" dirty="0">
                <a:latin typeface="Arial Narrow"/>
                <a:cs typeface="Arial Narrow"/>
              </a:rPr>
              <a:t>see?</a:t>
            </a:r>
            <a:endParaRPr sz="2000">
              <a:latin typeface="Arial Narrow"/>
              <a:cs typeface="Arial Narrow"/>
            </a:endParaRPr>
          </a:p>
          <a:p>
            <a:pPr marL="355600" marR="65405">
              <a:lnSpc>
                <a:spcPct val="80000"/>
              </a:lnSpc>
              <a:spcBef>
                <a:spcPts val="480"/>
              </a:spcBef>
            </a:pPr>
            <a:r>
              <a:rPr sz="2000" b="1" dirty="0">
                <a:latin typeface="Arial Narrow"/>
                <a:cs typeface="Arial Narrow"/>
              </a:rPr>
              <a:t>Ans</a:t>
            </a:r>
            <a:r>
              <a:rPr sz="2000" dirty="0">
                <a:latin typeface="Arial Narrow"/>
                <a:cs typeface="Arial Narrow"/>
              </a:rPr>
              <a:t>. </a:t>
            </a:r>
            <a:r>
              <a:rPr sz="2000" spc="-5" dirty="0">
                <a:latin typeface="Arial Narrow"/>
                <a:cs typeface="Arial Narrow"/>
              </a:rPr>
              <a:t>Kezia saw that Mr Macdonald </a:t>
            </a:r>
            <a:r>
              <a:rPr sz="2000" dirty="0">
                <a:latin typeface="Arial Narrow"/>
                <a:cs typeface="Arial Narrow"/>
              </a:rPr>
              <a:t>was </a:t>
            </a:r>
            <a:r>
              <a:rPr sz="2000" spc="-5" dirty="0">
                <a:latin typeface="Arial Narrow"/>
                <a:cs typeface="Arial Narrow"/>
              </a:rPr>
              <a:t>playing </a:t>
            </a:r>
            <a:r>
              <a:rPr sz="2000" dirty="0">
                <a:latin typeface="Arial Narrow"/>
                <a:cs typeface="Arial Narrow"/>
              </a:rPr>
              <a:t>with </a:t>
            </a:r>
            <a:r>
              <a:rPr sz="2000" spc="-5" dirty="0">
                <a:latin typeface="Arial Narrow"/>
                <a:cs typeface="Arial Narrow"/>
              </a:rPr>
              <a:t>his children. </a:t>
            </a:r>
            <a:r>
              <a:rPr sz="2000" dirty="0">
                <a:latin typeface="Arial Narrow"/>
                <a:cs typeface="Arial Narrow"/>
              </a:rPr>
              <a:t>They were  running </a:t>
            </a:r>
            <a:r>
              <a:rPr sz="2000" spc="-5" dirty="0">
                <a:latin typeface="Arial Narrow"/>
                <a:cs typeface="Arial Narrow"/>
              </a:rPr>
              <a:t>around the flower beds Baby Mao </a:t>
            </a:r>
            <a:r>
              <a:rPr sz="2000" dirty="0">
                <a:latin typeface="Arial Narrow"/>
                <a:cs typeface="Arial Narrow"/>
              </a:rPr>
              <a:t>was </a:t>
            </a:r>
            <a:r>
              <a:rPr sz="2000" spc="-5" dirty="0">
                <a:latin typeface="Arial Narrow"/>
                <a:cs typeface="Arial Narrow"/>
              </a:rPr>
              <a:t>on his shoulders. </a:t>
            </a:r>
            <a:r>
              <a:rPr sz="2000" dirty="0">
                <a:latin typeface="Arial Narrow"/>
                <a:cs typeface="Arial Narrow"/>
              </a:rPr>
              <a:t>The </a:t>
            </a:r>
            <a:r>
              <a:rPr sz="2000" spc="-5" dirty="0">
                <a:latin typeface="Arial Narrow"/>
                <a:cs typeface="Arial Narrow"/>
              </a:rPr>
              <a:t>two </a:t>
            </a:r>
            <a:r>
              <a:rPr sz="2000" spc="-10" dirty="0">
                <a:latin typeface="Arial Narrow"/>
                <a:cs typeface="Arial Narrow"/>
              </a:rPr>
              <a:t>little </a:t>
            </a:r>
            <a:r>
              <a:rPr sz="2000" spc="-5" dirty="0">
                <a:latin typeface="Arial Narrow"/>
                <a:cs typeface="Arial Narrow"/>
              </a:rPr>
              <a:t>girls  </a:t>
            </a:r>
            <a:r>
              <a:rPr sz="2000" dirty="0">
                <a:latin typeface="Arial Narrow"/>
                <a:cs typeface="Arial Narrow"/>
              </a:rPr>
              <a:t>were </a:t>
            </a:r>
            <a:r>
              <a:rPr sz="2000" spc="-5" dirty="0">
                <a:latin typeface="Arial Narrow"/>
                <a:cs typeface="Arial Narrow"/>
              </a:rPr>
              <a:t>hanging on to his coat </a:t>
            </a:r>
            <a:r>
              <a:rPr sz="2000" spc="-10" dirty="0">
                <a:latin typeface="Arial Narrow"/>
                <a:cs typeface="Arial Narrow"/>
              </a:rPr>
              <a:t>pockets. </a:t>
            </a:r>
            <a:r>
              <a:rPr sz="2000" dirty="0">
                <a:latin typeface="Arial Narrow"/>
                <a:cs typeface="Arial Narrow"/>
              </a:rPr>
              <a:t>They were </a:t>
            </a:r>
            <a:r>
              <a:rPr sz="2000" spc="-5" dirty="0">
                <a:latin typeface="Arial Narrow"/>
                <a:cs typeface="Arial Narrow"/>
              </a:rPr>
              <a:t>very</a:t>
            </a:r>
            <a:r>
              <a:rPr sz="2000" spc="-50" dirty="0">
                <a:latin typeface="Arial Narrow"/>
                <a:cs typeface="Arial Narrow"/>
              </a:rPr>
              <a:t> </a:t>
            </a:r>
            <a:r>
              <a:rPr sz="2000" spc="-25" dirty="0">
                <a:latin typeface="Arial Narrow"/>
                <a:cs typeface="Arial Narrow"/>
              </a:rPr>
              <a:t>happy.</a:t>
            </a:r>
            <a:endParaRPr sz="2000">
              <a:latin typeface="Arial Narrow"/>
              <a:cs typeface="Arial Narrow"/>
            </a:endParaRPr>
          </a:p>
          <a:p>
            <a:pPr marL="355600" indent="-343535">
              <a:lnSpc>
                <a:spcPct val="100000"/>
              </a:lnSpc>
              <a:buFont typeface="Arial"/>
              <a:buChar char="•"/>
              <a:tabLst>
                <a:tab pos="355600" algn="l"/>
                <a:tab pos="356235" algn="l"/>
              </a:tabLst>
            </a:pPr>
            <a:r>
              <a:rPr sz="2000" b="1" spc="-5" dirty="0">
                <a:latin typeface="Arial Narrow"/>
                <a:cs typeface="Arial Narrow"/>
              </a:rPr>
              <a:t>Q.5. </a:t>
            </a:r>
            <a:r>
              <a:rPr sz="2000" b="1" dirty="0">
                <a:latin typeface="Arial Narrow"/>
                <a:cs typeface="Arial Narrow"/>
              </a:rPr>
              <a:t>Describe the departure of </a:t>
            </a:r>
            <a:r>
              <a:rPr sz="2000" b="1" spc="-15" dirty="0">
                <a:latin typeface="Arial Narrow"/>
                <a:cs typeface="Arial Narrow"/>
              </a:rPr>
              <a:t>Kezia’s </a:t>
            </a:r>
            <a:r>
              <a:rPr sz="2000" b="1" dirty="0">
                <a:latin typeface="Arial Narrow"/>
                <a:cs typeface="Arial Narrow"/>
              </a:rPr>
              <a:t>father for his</a:t>
            </a:r>
            <a:r>
              <a:rPr sz="2000" b="1" spc="-165" dirty="0">
                <a:latin typeface="Arial Narrow"/>
                <a:cs typeface="Arial Narrow"/>
              </a:rPr>
              <a:t> </a:t>
            </a:r>
            <a:r>
              <a:rPr sz="2000" b="1" dirty="0">
                <a:latin typeface="Arial Narrow"/>
                <a:cs typeface="Arial Narrow"/>
              </a:rPr>
              <a:t>office.</a:t>
            </a:r>
            <a:endParaRPr sz="2000">
              <a:latin typeface="Arial Narrow"/>
              <a:cs typeface="Arial Narrow"/>
            </a:endParaRPr>
          </a:p>
          <a:p>
            <a:pPr marL="355600" marR="5080">
              <a:lnSpc>
                <a:spcPts val="1920"/>
              </a:lnSpc>
              <a:spcBef>
                <a:spcPts val="465"/>
              </a:spcBef>
            </a:pPr>
            <a:r>
              <a:rPr sz="2000" b="1" dirty="0">
                <a:latin typeface="Arial Narrow"/>
                <a:cs typeface="Arial Narrow"/>
              </a:rPr>
              <a:t>Ans. </a:t>
            </a:r>
            <a:r>
              <a:rPr sz="2000" spc="-10" dirty="0">
                <a:latin typeface="Arial Narrow"/>
                <a:cs typeface="Arial Narrow"/>
              </a:rPr>
              <a:t>Kezia’s </a:t>
            </a:r>
            <a:r>
              <a:rPr sz="2000" spc="-5" dirty="0">
                <a:latin typeface="Arial Narrow"/>
                <a:cs typeface="Arial Narrow"/>
              </a:rPr>
              <a:t>father </a:t>
            </a:r>
            <a:r>
              <a:rPr sz="2000" dirty="0">
                <a:latin typeface="Arial Narrow"/>
                <a:cs typeface="Arial Narrow"/>
              </a:rPr>
              <a:t>went </a:t>
            </a:r>
            <a:r>
              <a:rPr sz="2000" spc="-5" dirty="0">
                <a:latin typeface="Arial Narrow"/>
                <a:cs typeface="Arial Narrow"/>
              </a:rPr>
              <a:t>to the </a:t>
            </a:r>
            <a:r>
              <a:rPr sz="2000" spc="-10" dirty="0">
                <a:latin typeface="Arial Narrow"/>
                <a:cs typeface="Arial Narrow"/>
              </a:rPr>
              <a:t>office </a:t>
            </a:r>
            <a:r>
              <a:rPr sz="2000" spc="-5" dirty="0">
                <a:latin typeface="Arial Narrow"/>
                <a:cs typeface="Arial Narrow"/>
              </a:rPr>
              <a:t>early in the morning. Before going, he </a:t>
            </a:r>
            <a:r>
              <a:rPr sz="2000" dirty="0">
                <a:latin typeface="Arial Narrow"/>
                <a:cs typeface="Arial Narrow"/>
              </a:rPr>
              <a:t>went </a:t>
            </a:r>
            <a:r>
              <a:rPr sz="2000" spc="-5" dirty="0">
                <a:latin typeface="Arial Narrow"/>
                <a:cs typeface="Arial Narrow"/>
              </a:rPr>
              <a:t>to  </a:t>
            </a:r>
            <a:r>
              <a:rPr sz="2000" spc="-10" dirty="0">
                <a:latin typeface="Arial Narrow"/>
                <a:cs typeface="Arial Narrow"/>
              </a:rPr>
              <a:t>Kezia’s </a:t>
            </a:r>
            <a:r>
              <a:rPr sz="2000" dirty="0">
                <a:latin typeface="Arial Narrow"/>
                <a:cs typeface="Arial Narrow"/>
              </a:rPr>
              <a:t>room. He </a:t>
            </a:r>
            <a:r>
              <a:rPr sz="2000" spc="-5" dirty="0">
                <a:latin typeface="Arial Narrow"/>
                <a:cs typeface="Arial Narrow"/>
              </a:rPr>
              <a:t>gave her </a:t>
            </a:r>
            <a:r>
              <a:rPr sz="2000" dirty="0">
                <a:latin typeface="Arial Narrow"/>
                <a:cs typeface="Arial Narrow"/>
              </a:rPr>
              <a:t>a </a:t>
            </a:r>
            <a:r>
              <a:rPr sz="2000" spc="-10" dirty="0">
                <a:latin typeface="Arial Narrow"/>
                <a:cs typeface="Arial Narrow"/>
              </a:rPr>
              <a:t>kiss. </a:t>
            </a:r>
            <a:r>
              <a:rPr sz="2000" spc="-5" dirty="0">
                <a:latin typeface="Arial Narrow"/>
                <a:cs typeface="Arial Narrow"/>
              </a:rPr>
              <a:t>She said goodbye to her</a:t>
            </a:r>
            <a:r>
              <a:rPr sz="2000" spc="15" dirty="0">
                <a:latin typeface="Arial Narrow"/>
                <a:cs typeface="Arial Narrow"/>
              </a:rPr>
              <a:t> </a:t>
            </a:r>
            <a:r>
              <a:rPr sz="2000" spc="-15" dirty="0">
                <a:latin typeface="Arial Narrow"/>
                <a:cs typeface="Arial Narrow"/>
              </a:rPr>
              <a:t>father.</a:t>
            </a:r>
            <a:endParaRPr sz="2000">
              <a:latin typeface="Arial Narrow"/>
              <a:cs typeface="Arial Narrow"/>
            </a:endParaRPr>
          </a:p>
          <a:p>
            <a:pPr marL="412115" indent="-400050">
              <a:lnSpc>
                <a:spcPct val="100000"/>
              </a:lnSpc>
              <a:spcBef>
                <a:spcPts val="20"/>
              </a:spcBef>
              <a:buFont typeface="Arial"/>
              <a:buChar char="•"/>
              <a:tabLst>
                <a:tab pos="412115" algn="l"/>
                <a:tab pos="412750" algn="l"/>
              </a:tabLst>
            </a:pPr>
            <a:r>
              <a:rPr sz="2000" b="1" spc="-5" dirty="0">
                <a:latin typeface="Arial Narrow"/>
                <a:cs typeface="Arial Narrow"/>
              </a:rPr>
              <a:t>Q.6. Describe </a:t>
            </a:r>
            <a:r>
              <a:rPr sz="2000" b="1" dirty="0">
                <a:latin typeface="Arial Narrow"/>
                <a:cs typeface="Arial Narrow"/>
              </a:rPr>
              <a:t>the </a:t>
            </a:r>
            <a:r>
              <a:rPr sz="2000" b="1" spc="-5" dirty="0">
                <a:latin typeface="Arial Narrow"/>
                <a:cs typeface="Arial Narrow"/>
              </a:rPr>
              <a:t>arrival </a:t>
            </a:r>
            <a:r>
              <a:rPr sz="2000" b="1" dirty="0">
                <a:latin typeface="Arial Narrow"/>
                <a:cs typeface="Arial Narrow"/>
              </a:rPr>
              <a:t>of </a:t>
            </a:r>
            <a:r>
              <a:rPr sz="2000" b="1" spc="-10" dirty="0">
                <a:latin typeface="Arial Narrow"/>
                <a:cs typeface="Arial Narrow"/>
              </a:rPr>
              <a:t>Kezia’s </a:t>
            </a:r>
            <a:r>
              <a:rPr sz="2000" b="1" dirty="0">
                <a:latin typeface="Arial Narrow"/>
                <a:cs typeface="Arial Narrow"/>
              </a:rPr>
              <a:t>father </a:t>
            </a:r>
            <a:r>
              <a:rPr sz="2000" b="1" spc="-5" dirty="0">
                <a:latin typeface="Arial Narrow"/>
                <a:cs typeface="Arial Narrow"/>
              </a:rPr>
              <a:t>at </a:t>
            </a:r>
            <a:r>
              <a:rPr sz="2000" b="1" dirty="0">
                <a:latin typeface="Arial Narrow"/>
                <a:cs typeface="Arial Narrow"/>
              </a:rPr>
              <a:t>home from the</a:t>
            </a:r>
            <a:r>
              <a:rPr sz="2000" b="1" spc="-145" dirty="0">
                <a:latin typeface="Arial Narrow"/>
                <a:cs typeface="Arial Narrow"/>
              </a:rPr>
              <a:t> </a:t>
            </a:r>
            <a:r>
              <a:rPr sz="2000" b="1" dirty="0">
                <a:latin typeface="Arial Narrow"/>
                <a:cs typeface="Arial Narrow"/>
              </a:rPr>
              <a:t>office.</a:t>
            </a:r>
            <a:endParaRPr sz="2000">
              <a:latin typeface="Arial Narrow"/>
              <a:cs typeface="Arial Narrow"/>
            </a:endParaRPr>
          </a:p>
          <a:p>
            <a:pPr marL="355600" marR="115570">
              <a:lnSpc>
                <a:spcPct val="80000"/>
              </a:lnSpc>
              <a:spcBef>
                <a:spcPts val="475"/>
              </a:spcBef>
            </a:pPr>
            <a:r>
              <a:rPr sz="2000" b="1" dirty="0">
                <a:latin typeface="Arial Narrow"/>
                <a:cs typeface="Arial Narrow"/>
              </a:rPr>
              <a:t>Ans. </a:t>
            </a:r>
            <a:r>
              <a:rPr sz="2000" spc="-10" dirty="0">
                <a:latin typeface="Arial Narrow"/>
                <a:cs typeface="Arial Narrow"/>
              </a:rPr>
              <a:t>Kezia’s </a:t>
            </a:r>
            <a:r>
              <a:rPr sz="2000" spc="-5" dirty="0">
                <a:latin typeface="Arial Narrow"/>
                <a:cs typeface="Arial Narrow"/>
              </a:rPr>
              <a:t>father </a:t>
            </a:r>
            <a:r>
              <a:rPr sz="2000" dirty="0">
                <a:latin typeface="Arial Narrow"/>
                <a:cs typeface="Arial Narrow"/>
              </a:rPr>
              <a:t>returned </a:t>
            </a:r>
            <a:r>
              <a:rPr sz="2000" spc="-5" dirty="0">
                <a:latin typeface="Arial Narrow"/>
                <a:cs typeface="Arial Narrow"/>
              </a:rPr>
              <a:t>from </a:t>
            </a:r>
            <a:r>
              <a:rPr sz="2000" spc="-10" dirty="0">
                <a:latin typeface="Arial Narrow"/>
                <a:cs typeface="Arial Narrow"/>
              </a:rPr>
              <a:t>office </a:t>
            </a:r>
            <a:r>
              <a:rPr sz="2000" spc="-5" dirty="0">
                <a:latin typeface="Arial Narrow"/>
                <a:cs typeface="Arial Narrow"/>
              </a:rPr>
              <a:t>in the evening flies coming </a:t>
            </a:r>
            <a:r>
              <a:rPr sz="2000" dirty="0">
                <a:latin typeface="Arial Narrow"/>
                <a:cs typeface="Arial Narrow"/>
              </a:rPr>
              <a:t>was a </a:t>
            </a:r>
            <a:r>
              <a:rPr sz="2000" spc="-5" dirty="0">
                <a:latin typeface="Arial Narrow"/>
                <a:cs typeface="Arial Narrow"/>
              </a:rPr>
              <a:t>noisy  </a:t>
            </a:r>
            <a:r>
              <a:rPr sz="2000" spc="-20" dirty="0">
                <a:latin typeface="Arial Narrow"/>
                <a:cs typeface="Arial Narrow"/>
              </a:rPr>
              <a:t>affair. </a:t>
            </a:r>
            <a:r>
              <a:rPr sz="2000" dirty="0">
                <a:latin typeface="Arial Narrow"/>
                <a:cs typeface="Arial Narrow"/>
              </a:rPr>
              <a:t>He </a:t>
            </a:r>
            <a:r>
              <a:rPr sz="2000" spc="-5" dirty="0">
                <a:latin typeface="Arial Narrow"/>
                <a:cs typeface="Arial Narrow"/>
              </a:rPr>
              <a:t>raised his </a:t>
            </a:r>
            <a:r>
              <a:rPr sz="2000" spc="-10" dirty="0">
                <a:latin typeface="Arial Narrow"/>
                <a:cs typeface="Arial Narrow"/>
              </a:rPr>
              <a:t>voice </a:t>
            </a:r>
            <a:r>
              <a:rPr sz="2000" spc="-5" dirty="0">
                <a:latin typeface="Arial Narrow"/>
                <a:cs typeface="Arial Narrow"/>
              </a:rPr>
              <a:t>on entering the house. </a:t>
            </a:r>
            <a:r>
              <a:rPr sz="2000" spc="-10" dirty="0">
                <a:latin typeface="Arial Narrow"/>
                <a:cs typeface="Arial Narrow"/>
              </a:rPr>
              <a:t>Kezia’s </a:t>
            </a:r>
            <a:r>
              <a:rPr sz="2000" spc="-5" dirty="0">
                <a:latin typeface="Arial Narrow"/>
                <a:cs typeface="Arial Narrow"/>
              </a:rPr>
              <a:t>mother asked her to take  </a:t>
            </a:r>
            <a:r>
              <a:rPr sz="2000" spc="-15" dirty="0">
                <a:latin typeface="Arial Narrow"/>
                <a:cs typeface="Arial Narrow"/>
              </a:rPr>
              <a:t>off </a:t>
            </a:r>
            <a:r>
              <a:rPr sz="2000" spc="-5" dirty="0">
                <a:latin typeface="Arial Narrow"/>
                <a:cs typeface="Arial Narrow"/>
              </a:rPr>
              <a:t>her </a:t>
            </a:r>
            <a:r>
              <a:rPr sz="2000" dirty="0">
                <a:latin typeface="Arial Narrow"/>
                <a:cs typeface="Arial Narrow"/>
              </a:rPr>
              <a:t>father’s</a:t>
            </a:r>
            <a:r>
              <a:rPr sz="2000" spc="-35" dirty="0">
                <a:latin typeface="Arial Narrow"/>
                <a:cs typeface="Arial Narrow"/>
              </a:rPr>
              <a:t> </a:t>
            </a:r>
            <a:r>
              <a:rPr sz="2000" spc="-10" dirty="0">
                <a:latin typeface="Arial Narrow"/>
                <a:cs typeface="Arial Narrow"/>
              </a:rPr>
              <a:t>shoes.</a:t>
            </a:r>
            <a:endParaRPr sz="2000">
              <a:latin typeface="Arial Narrow"/>
              <a:cs typeface="Arial Narrow"/>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6198870">
              <a:lnSpc>
                <a:spcPct val="100000"/>
              </a:lnSpc>
              <a:spcBef>
                <a:spcPts val="105"/>
              </a:spcBef>
            </a:pPr>
            <a:r>
              <a:rPr spc="-5" dirty="0"/>
              <a:t>The Little</a:t>
            </a:r>
            <a:r>
              <a:rPr spc="-80" dirty="0"/>
              <a:t> </a:t>
            </a:r>
            <a:r>
              <a:rPr dirty="0"/>
              <a:t>Girl</a:t>
            </a:r>
          </a:p>
        </p:txBody>
      </p:sp>
      <p:sp>
        <p:nvSpPr>
          <p:cNvPr id="3" name="object 3"/>
          <p:cNvSpPr txBox="1"/>
          <p:nvPr/>
        </p:nvSpPr>
        <p:spPr>
          <a:xfrm>
            <a:off x="507288" y="3360242"/>
            <a:ext cx="723900" cy="452120"/>
          </a:xfrm>
          <a:prstGeom prst="rect">
            <a:avLst/>
          </a:prstGeom>
        </p:spPr>
        <p:txBody>
          <a:bodyPr vert="horz" wrap="square" lIns="0" tIns="12065" rIns="0" bIns="0" rtlCol="0">
            <a:spAutoFit/>
          </a:bodyPr>
          <a:lstStyle/>
          <a:p>
            <a:pPr marL="355600" indent="-343535">
              <a:lnSpc>
                <a:spcPct val="100000"/>
              </a:lnSpc>
              <a:spcBef>
                <a:spcPts val="95"/>
              </a:spcBef>
              <a:buFont typeface="Arial"/>
              <a:buChar char="•"/>
              <a:tabLst>
                <a:tab pos="355600" algn="l"/>
                <a:tab pos="356235" algn="l"/>
              </a:tabLst>
            </a:pPr>
            <a:r>
              <a:rPr sz="2800" spc="-15" dirty="0">
                <a:latin typeface="Arial Narrow"/>
                <a:cs typeface="Arial Narrow"/>
              </a:rPr>
              <a:t>So</a:t>
            </a:r>
            <a:endParaRPr sz="2800">
              <a:latin typeface="Arial Narrow"/>
              <a:cs typeface="Arial Narrow"/>
            </a:endParaRPr>
          </a:p>
        </p:txBody>
      </p:sp>
      <p:sp>
        <p:nvSpPr>
          <p:cNvPr id="4" name="object 4"/>
          <p:cNvSpPr/>
          <p:nvPr/>
        </p:nvSpPr>
        <p:spPr>
          <a:xfrm>
            <a:off x="284988" y="1357883"/>
            <a:ext cx="3657600" cy="2438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00371" y="2286000"/>
            <a:ext cx="4287012" cy="25892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104" y="0"/>
            <a:ext cx="8479790" cy="590550"/>
          </a:xfrm>
        </p:spPr>
        <p:txBody>
          <a:bodyPr/>
          <a:lstStyle/>
          <a:p>
            <a:pPr algn="ctr"/>
            <a:r>
              <a:rPr lang="en-US" sz="4400" dirty="0" smtClean="0">
                <a:solidFill>
                  <a:srgbClr val="FF0000"/>
                </a:solidFill>
              </a:rPr>
              <a:t>ABOUT THE AUTHOR</a:t>
            </a:r>
            <a:endParaRPr lang="en-US" sz="4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720380817"/>
              </p:ext>
            </p:extLst>
          </p:nvPr>
        </p:nvGraphicFramePr>
        <p:xfrm>
          <a:off x="0" y="742951"/>
          <a:ext cx="9144000" cy="4400552"/>
        </p:xfrm>
        <a:graphic>
          <a:graphicData uri="http://schemas.openxmlformats.org/drawingml/2006/table">
            <a:tbl>
              <a:tblPr/>
              <a:tblGrid>
                <a:gridCol w="3048000"/>
                <a:gridCol w="6096000"/>
              </a:tblGrid>
              <a:tr h="1153204">
                <a:tc>
                  <a:txBody>
                    <a:bodyPr/>
                    <a:lstStyle/>
                    <a:p>
                      <a:pPr algn="l" fontAlgn="t"/>
                      <a:r>
                        <a:rPr lang="en-US" sz="2000" dirty="0">
                          <a:effectLst/>
                        </a:rPr>
                        <a:t>Born</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t"/>
                      <a:r>
                        <a:rPr lang="en-US" sz="2000" dirty="0">
                          <a:effectLst/>
                        </a:rPr>
                        <a:t>Kathleen Mansfield Beauchamp</a:t>
                      </a:r>
                      <a:br>
                        <a:rPr lang="en-US" sz="2000" dirty="0">
                          <a:effectLst/>
                        </a:rPr>
                      </a:br>
                      <a:r>
                        <a:rPr lang="en-US" sz="2000" dirty="0">
                          <a:effectLst/>
                        </a:rPr>
                        <a:t>14 October 1888</a:t>
                      </a:r>
                      <a:br>
                        <a:rPr lang="en-US" sz="2000" dirty="0">
                          <a:effectLst/>
                        </a:rPr>
                      </a:br>
                      <a:r>
                        <a:rPr lang="en-US" sz="2000" u="none" strike="noStrike" dirty="0">
                          <a:solidFill>
                            <a:srgbClr val="0B0080"/>
                          </a:solidFill>
                          <a:effectLst/>
                        </a:rPr>
                        <a:t>Wellington</a:t>
                      </a:r>
                      <a:r>
                        <a:rPr lang="en-US" sz="2000" dirty="0">
                          <a:effectLst/>
                        </a:rPr>
                        <a:t>, </a:t>
                      </a:r>
                      <a:r>
                        <a:rPr lang="en-US" sz="2000" u="none" strike="noStrike" dirty="0">
                          <a:solidFill>
                            <a:srgbClr val="0B0080"/>
                          </a:solidFill>
                          <a:effectLst/>
                        </a:rPr>
                        <a:t>New Zealand</a:t>
                      </a:r>
                      <a:endParaRPr lang="en-US" sz="2000" dirty="0">
                        <a:effectLst/>
                      </a:endParaRP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85276">
                <a:tc>
                  <a:txBody>
                    <a:bodyPr/>
                    <a:lstStyle/>
                    <a:p>
                      <a:pPr algn="l" fontAlgn="t"/>
                      <a:r>
                        <a:rPr lang="en-US" sz="2000">
                          <a:effectLst/>
                        </a:rPr>
                        <a:t>Died</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t"/>
                      <a:r>
                        <a:rPr lang="en-US" sz="2000" dirty="0">
                          <a:effectLst/>
                        </a:rPr>
                        <a:t>9 January 1923 (aged 34)</a:t>
                      </a:r>
                      <a:br>
                        <a:rPr lang="en-US" sz="2000" dirty="0">
                          <a:effectLst/>
                        </a:rPr>
                      </a:br>
                      <a:r>
                        <a:rPr lang="en-US" sz="2000" dirty="0">
                          <a:effectLst/>
                        </a:rPr>
                        <a:t>  </a:t>
                      </a:r>
                      <a:r>
                        <a:rPr lang="en-US" sz="2000" u="none" strike="noStrike" dirty="0">
                          <a:solidFill>
                            <a:srgbClr val="0B0080"/>
                          </a:solidFill>
                          <a:effectLst/>
                        </a:rPr>
                        <a:t>France</a:t>
                      </a:r>
                      <a:endParaRPr lang="en-US" sz="2000" dirty="0">
                        <a:effectLst/>
                      </a:endParaRP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7348">
                <a:tc>
                  <a:txBody>
                    <a:bodyPr/>
                    <a:lstStyle/>
                    <a:p>
                      <a:pPr algn="l" fontAlgn="t"/>
                      <a:r>
                        <a:rPr lang="en-US" sz="2000" dirty="0">
                          <a:effectLst/>
                        </a:rPr>
                        <a:t>Pen name</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t"/>
                      <a:r>
                        <a:rPr lang="en-US" sz="2000">
                          <a:effectLst/>
                        </a:rPr>
                        <a:t>Katherine Mansfield</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7348">
                <a:tc>
                  <a:txBody>
                    <a:bodyPr/>
                    <a:lstStyle/>
                    <a:p>
                      <a:pPr algn="l" fontAlgn="t"/>
                      <a:r>
                        <a:rPr lang="en-US" sz="2000" dirty="0">
                          <a:effectLst/>
                        </a:rPr>
                        <a:t>Occupation</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t"/>
                      <a:r>
                        <a:rPr lang="en-US" sz="2000" u="none" strike="noStrike" dirty="0">
                          <a:solidFill>
                            <a:srgbClr val="0B0080"/>
                          </a:solidFill>
                          <a:effectLst/>
                        </a:rPr>
                        <a:t>Short story writer</a:t>
                      </a:r>
                      <a:r>
                        <a:rPr lang="en-US" sz="2000" dirty="0">
                          <a:effectLst/>
                        </a:rPr>
                        <a:t>, </a:t>
                      </a:r>
                      <a:r>
                        <a:rPr lang="en-US" sz="2000" u="none" strike="noStrike" dirty="0">
                          <a:solidFill>
                            <a:srgbClr val="0B0080"/>
                          </a:solidFill>
                          <a:effectLst/>
                        </a:rPr>
                        <a:t>poet</a:t>
                      </a:r>
                      <a:endParaRPr lang="en-US" sz="2000" dirty="0">
                        <a:effectLst/>
                      </a:endParaRP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7348">
                <a:tc>
                  <a:txBody>
                    <a:bodyPr/>
                    <a:lstStyle/>
                    <a:p>
                      <a:pPr algn="l" fontAlgn="t"/>
                      <a:r>
                        <a:rPr lang="en-US" sz="2000">
                          <a:effectLst/>
                        </a:rPr>
                        <a:t>Language</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t"/>
                      <a:r>
                        <a:rPr lang="en-US" sz="2000" dirty="0">
                          <a:effectLst/>
                        </a:rPr>
                        <a:t>English (</a:t>
                      </a:r>
                      <a:r>
                        <a:rPr lang="en-US" sz="2000" u="none" strike="noStrike" dirty="0">
                          <a:solidFill>
                            <a:srgbClr val="0B0080"/>
                          </a:solidFill>
                          <a:effectLst/>
                        </a:rPr>
                        <a:t>New Zealand English</a:t>
                      </a:r>
                      <a:r>
                        <a:rPr lang="en-US" sz="2000" dirty="0">
                          <a:effectLst/>
                        </a:rPr>
                        <a:t>)</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7348">
                <a:tc>
                  <a:txBody>
                    <a:bodyPr/>
                    <a:lstStyle/>
                    <a:p>
                      <a:pPr algn="l" fontAlgn="t"/>
                      <a:r>
                        <a:rPr lang="en-US" sz="2000">
                          <a:effectLst/>
                        </a:rPr>
                        <a:t>Nationality</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t"/>
                      <a:r>
                        <a:rPr lang="en-US" sz="2000" dirty="0">
                          <a:effectLst/>
                        </a:rPr>
                        <a:t>New Zealand (</a:t>
                      </a:r>
                      <a:r>
                        <a:rPr lang="en-US" sz="2000" u="none" strike="noStrike" dirty="0">
                          <a:solidFill>
                            <a:srgbClr val="0B0080"/>
                          </a:solidFill>
                          <a:effectLst/>
                        </a:rPr>
                        <a:t>British subject</a:t>
                      </a:r>
                      <a:r>
                        <a:rPr lang="en-US" sz="2000" dirty="0">
                          <a:effectLst/>
                        </a:rPr>
                        <a:t>)</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17348">
                <a:tc>
                  <a:txBody>
                    <a:bodyPr/>
                    <a:lstStyle/>
                    <a:p>
                      <a:pPr algn="l" fontAlgn="t"/>
                      <a:r>
                        <a:rPr lang="en-US" sz="2000">
                          <a:effectLst/>
                        </a:rPr>
                        <a:t>Alma mater</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t"/>
                      <a:r>
                        <a:rPr lang="en-US" sz="2000" u="none" strike="noStrike" dirty="0">
                          <a:solidFill>
                            <a:srgbClr val="0B0080"/>
                          </a:solidFill>
                          <a:effectLst/>
                        </a:rPr>
                        <a:t>Queen's College, London</a:t>
                      </a:r>
                      <a:endParaRPr lang="en-US" sz="2000" dirty="0">
                        <a:effectLst/>
                      </a:endParaRP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75332">
                <a:tc>
                  <a:txBody>
                    <a:bodyPr/>
                    <a:lstStyle/>
                    <a:p>
                      <a:pPr algn="l" fontAlgn="t"/>
                      <a:r>
                        <a:rPr lang="en-US" sz="2000" dirty="0">
                          <a:effectLst/>
                        </a:rPr>
                        <a:t>Literary movement</a:t>
                      </a: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fontAlgn="t"/>
                      <a:r>
                        <a:rPr lang="en-US" sz="2000" u="none" strike="noStrike" dirty="0">
                          <a:solidFill>
                            <a:srgbClr val="0B0080"/>
                          </a:solidFill>
                          <a:effectLst/>
                        </a:rPr>
                        <a:t>Modernism</a:t>
                      </a:r>
                      <a:endParaRPr lang="en-US" sz="2000" dirty="0">
                        <a:effectLst/>
                      </a:endParaRPr>
                    </a:p>
                  </a:txBody>
                  <a:tcPr marL="40940" marR="40940" marT="20470" marB="20470">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2059866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38350"/>
            <a:ext cx="8583296" cy="1604735"/>
          </a:xfrm>
        </p:spPr>
        <p:txBody>
          <a:bodyPr/>
          <a:lstStyle/>
          <a:p>
            <a:pPr algn="just">
              <a:lnSpc>
                <a:spcPct val="150000"/>
              </a:lnSpc>
            </a:pPr>
            <a:r>
              <a:rPr lang="en-US" sz="2400" i="1" dirty="0">
                <a:solidFill>
                  <a:srgbClr val="002060"/>
                </a:solidFill>
              </a:rPr>
              <a:t>Do you feel you know your parents better now, than when you were much younger? Perhaps you now understand the reasons for some of their actions that used to upset you earlier.</a:t>
            </a:r>
            <a:endParaRPr lang="en-US" sz="2400"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43363999"/>
              </p:ext>
            </p:extLst>
          </p:nvPr>
        </p:nvGraphicFramePr>
        <p:xfrm>
          <a:off x="152400" y="895350"/>
          <a:ext cx="8839200" cy="701040"/>
        </p:xfrm>
        <a:graphic>
          <a:graphicData uri="http://schemas.openxmlformats.org/drawingml/2006/table">
            <a:tbl>
              <a:tblPr firstRow="1" bandRow="1">
                <a:tableStyleId>{5C22544A-7EE6-4342-B048-85BDC9FD1C3A}</a:tableStyleId>
              </a:tblPr>
              <a:tblGrid>
                <a:gridCol w="8839200"/>
              </a:tblGrid>
              <a:tr h="370840">
                <a:tc>
                  <a:txBody>
                    <a:bodyPr/>
                    <a:lstStyle/>
                    <a:p>
                      <a:pPr algn="ctr"/>
                      <a:r>
                        <a:rPr lang="en-US" sz="4000" dirty="0" smtClean="0">
                          <a:solidFill>
                            <a:srgbClr val="FFFF00"/>
                          </a:solidFill>
                        </a:rPr>
                        <a:t>?</a:t>
                      </a:r>
                      <a:endParaRPr lang="en-US" sz="4000" dirty="0">
                        <a:solidFill>
                          <a:srgbClr val="FFFF00"/>
                        </a:solidFill>
                      </a:endParaRPr>
                    </a:p>
                  </a:txBody>
                  <a:tcPr/>
                </a:tc>
              </a:tr>
            </a:tbl>
          </a:graphicData>
        </a:graphic>
      </p:graphicFrame>
    </p:spTree>
    <p:extLst>
      <p:ext uri="{BB962C8B-B14F-4D97-AF65-F5344CB8AC3E}">
        <p14:creationId xmlns:p14="http://schemas.microsoft.com/office/powerpoint/2010/main" val="59597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7288" y="1311351"/>
            <a:ext cx="8089265" cy="3569310"/>
          </a:xfrm>
          <a:prstGeom prst="rect">
            <a:avLst/>
          </a:prstGeom>
        </p:spPr>
        <p:txBody>
          <a:bodyPr vert="horz" wrap="square" lIns="0" tIns="12065" rIns="0" bIns="0" rtlCol="0">
            <a:spAutoFit/>
          </a:bodyPr>
          <a:lstStyle/>
          <a:p>
            <a:pPr marL="355600" marR="5080" indent="-343535">
              <a:lnSpc>
                <a:spcPct val="100000"/>
              </a:lnSpc>
              <a:spcBef>
                <a:spcPts val="95"/>
              </a:spcBef>
              <a:buFont typeface="Arial"/>
              <a:buChar char="•"/>
              <a:tabLst>
                <a:tab pos="355600" algn="l"/>
                <a:tab pos="356235" algn="l"/>
              </a:tabLst>
            </a:pPr>
            <a:r>
              <a:rPr sz="3600" spc="-5" dirty="0">
                <a:solidFill>
                  <a:srgbClr val="FF0000"/>
                </a:solidFill>
                <a:latin typeface="Arial Narrow"/>
                <a:cs typeface="Arial Narrow"/>
              </a:rPr>
              <a:t>The title </a:t>
            </a:r>
            <a:r>
              <a:rPr sz="2800" spc="-5" dirty="0">
                <a:latin typeface="Arial Narrow"/>
                <a:cs typeface="Arial Narrow"/>
              </a:rPr>
              <a:t>of the story refers to the main character </a:t>
            </a:r>
            <a:r>
              <a:rPr sz="2800" spc="-10" dirty="0">
                <a:latin typeface="Arial Narrow"/>
                <a:cs typeface="Arial Narrow"/>
              </a:rPr>
              <a:t>that </a:t>
            </a:r>
            <a:r>
              <a:rPr sz="2800" spc="-5" dirty="0">
                <a:latin typeface="Arial Narrow"/>
                <a:cs typeface="Arial Narrow"/>
              </a:rPr>
              <a:t>we </a:t>
            </a:r>
            <a:r>
              <a:rPr sz="2800" dirty="0">
                <a:latin typeface="Arial Narrow"/>
                <a:cs typeface="Arial Narrow"/>
              </a:rPr>
              <a:t>will  </a:t>
            </a:r>
            <a:r>
              <a:rPr sz="2800" spc="-10" dirty="0">
                <a:latin typeface="Arial Narrow"/>
                <a:cs typeface="Arial Narrow"/>
              </a:rPr>
              <a:t>come </a:t>
            </a:r>
            <a:r>
              <a:rPr sz="2800" spc="-5" dirty="0">
                <a:latin typeface="Arial Narrow"/>
                <a:cs typeface="Arial Narrow"/>
              </a:rPr>
              <a:t>across- the </a:t>
            </a:r>
            <a:r>
              <a:rPr sz="2800" spc="-10" dirty="0">
                <a:latin typeface="Arial Narrow"/>
                <a:cs typeface="Arial Narrow"/>
              </a:rPr>
              <a:t>little girl, named</a:t>
            </a:r>
            <a:r>
              <a:rPr sz="2800" spc="75" dirty="0">
                <a:latin typeface="Arial Narrow"/>
                <a:cs typeface="Arial Narrow"/>
              </a:rPr>
              <a:t> </a:t>
            </a:r>
            <a:r>
              <a:rPr sz="2800" b="1" spc="-5" dirty="0">
                <a:solidFill>
                  <a:srgbClr val="943735"/>
                </a:solidFill>
                <a:latin typeface="Arial Narrow"/>
                <a:cs typeface="Arial Narrow"/>
              </a:rPr>
              <a:t>Kezia</a:t>
            </a:r>
            <a:r>
              <a:rPr sz="2800" spc="-5" dirty="0">
                <a:latin typeface="Arial Narrow"/>
                <a:cs typeface="Arial Narrow"/>
              </a:rPr>
              <a:t>.</a:t>
            </a:r>
            <a:endParaRPr sz="2800" dirty="0">
              <a:latin typeface="Arial Narrow"/>
              <a:cs typeface="Arial Narrow"/>
            </a:endParaRPr>
          </a:p>
          <a:p>
            <a:pPr marL="355600" marR="2462530" indent="-343535">
              <a:lnSpc>
                <a:spcPct val="120000"/>
              </a:lnSpc>
              <a:spcBef>
                <a:spcPts val="5"/>
              </a:spcBef>
              <a:buFont typeface="Arial"/>
              <a:buChar char="•"/>
              <a:tabLst>
                <a:tab pos="355600" algn="l"/>
                <a:tab pos="356235" algn="l"/>
              </a:tabLst>
            </a:pPr>
            <a:r>
              <a:rPr sz="2800" spc="-5" dirty="0">
                <a:latin typeface="Arial Narrow"/>
                <a:cs typeface="Arial Narrow"/>
              </a:rPr>
              <a:t>The </a:t>
            </a:r>
            <a:r>
              <a:rPr sz="2800" spc="-10" dirty="0">
                <a:latin typeface="Arial Narrow"/>
                <a:cs typeface="Arial Narrow"/>
              </a:rPr>
              <a:t>theme </a:t>
            </a:r>
            <a:r>
              <a:rPr sz="2800" spc="-5" dirty="0">
                <a:latin typeface="Arial Narrow"/>
                <a:cs typeface="Arial Narrow"/>
              </a:rPr>
              <a:t>of the story </a:t>
            </a:r>
            <a:r>
              <a:rPr sz="2800" spc="-10" dirty="0">
                <a:latin typeface="Arial Narrow"/>
                <a:cs typeface="Arial Narrow"/>
              </a:rPr>
              <a:t>is </a:t>
            </a:r>
            <a:r>
              <a:rPr sz="2800" spc="-5" dirty="0">
                <a:latin typeface="Arial Narrow"/>
                <a:cs typeface="Arial Narrow"/>
              </a:rPr>
              <a:t>the relationship  </a:t>
            </a:r>
            <a:r>
              <a:rPr sz="2800" spc="-10" dirty="0">
                <a:latin typeface="Arial Narrow"/>
                <a:cs typeface="Arial Narrow"/>
              </a:rPr>
              <a:t>between children and their parents and  </a:t>
            </a:r>
            <a:r>
              <a:rPr sz="2800" spc="-5" dirty="0">
                <a:latin typeface="Arial Narrow"/>
                <a:cs typeface="Arial Narrow"/>
              </a:rPr>
              <a:t>the writer wants to </a:t>
            </a:r>
            <a:r>
              <a:rPr sz="2800" spc="-10" dirty="0">
                <a:latin typeface="Arial Narrow"/>
                <a:cs typeface="Arial Narrow"/>
              </a:rPr>
              <a:t>tell </a:t>
            </a:r>
            <a:r>
              <a:rPr sz="2800" spc="-5" dirty="0">
                <a:latin typeface="Arial Narrow"/>
                <a:cs typeface="Arial Narrow"/>
              </a:rPr>
              <a:t>us </a:t>
            </a:r>
            <a:r>
              <a:rPr sz="2800" spc="-10" dirty="0">
                <a:latin typeface="Arial Narrow"/>
                <a:cs typeface="Arial Narrow"/>
              </a:rPr>
              <a:t>that</a:t>
            </a:r>
            <a:r>
              <a:rPr sz="2800" spc="50" dirty="0">
                <a:latin typeface="Arial Narrow"/>
                <a:cs typeface="Arial Narrow"/>
              </a:rPr>
              <a:t> </a:t>
            </a:r>
            <a:r>
              <a:rPr sz="2800" spc="-10" dirty="0">
                <a:latin typeface="Arial Narrow"/>
                <a:cs typeface="Arial Narrow"/>
              </a:rPr>
              <a:t>children</a:t>
            </a:r>
            <a:endParaRPr sz="2800" dirty="0">
              <a:latin typeface="Arial Narrow"/>
              <a:cs typeface="Arial Narrow"/>
            </a:endParaRPr>
          </a:p>
          <a:p>
            <a:pPr marL="355600" marR="2558415">
              <a:lnSpc>
                <a:spcPct val="117100"/>
              </a:lnSpc>
              <a:spcBef>
                <a:spcPts val="100"/>
              </a:spcBef>
            </a:pPr>
            <a:r>
              <a:rPr sz="2800" spc="-10" dirty="0">
                <a:latin typeface="Arial Narrow"/>
                <a:cs typeface="Arial Narrow"/>
              </a:rPr>
              <a:t>share </a:t>
            </a:r>
            <a:r>
              <a:rPr sz="2800" spc="-5" dirty="0">
                <a:latin typeface="Arial Narrow"/>
                <a:cs typeface="Arial Narrow"/>
              </a:rPr>
              <a:t>a </a:t>
            </a:r>
            <a:r>
              <a:rPr sz="2800" spc="-10" dirty="0">
                <a:latin typeface="Arial Narrow"/>
                <a:cs typeface="Arial Narrow"/>
              </a:rPr>
              <a:t>very important bond </a:t>
            </a:r>
            <a:r>
              <a:rPr sz="2800" spc="-5" dirty="0">
                <a:latin typeface="Arial Narrow"/>
                <a:cs typeface="Arial Narrow"/>
              </a:rPr>
              <a:t>of </a:t>
            </a:r>
            <a:r>
              <a:rPr sz="2800" spc="-10" dirty="0">
                <a:latin typeface="Arial Narrow"/>
                <a:cs typeface="Arial Narrow"/>
              </a:rPr>
              <a:t>love </a:t>
            </a:r>
            <a:r>
              <a:rPr sz="2800" spc="-5" dirty="0">
                <a:latin typeface="Arial Narrow"/>
                <a:cs typeface="Arial Narrow"/>
              </a:rPr>
              <a:t>with  </a:t>
            </a:r>
            <a:r>
              <a:rPr sz="2800" spc="-10" dirty="0">
                <a:latin typeface="Arial Narrow"/>
                <a:cs typeface="Arial Narrow"/>
              </a:rPr>
              <a:t>their</a:t>
            </a:r>
            <a:r>
              <a:rPr sz="2800" spc="5" dirty="0">
                <a:latin typeface="Arial Narrow"/>
                <a:cs typeface="Arial Narrow"/>
              </a:rPr>
              <a:t> </a:t>
            </a:r>
            <a:r>
              <a:rPr sz="2800" spc="-10" dirty="0">
                <a:latin typeface="Arial Narrow"/>
                <a:cs typeface="Arial Narrow"/>
              </a:rPr>
              <a:t>parents.</a:t>
            </a:r>
            <a:endParaRPr sz="2800" dirty="0">
              <a:latin typeface="Arial Narrow"/>
              <a:cs typeface="Arial Narrow"/>
            </a:endParaRPr>
          </a:p>
        </p:txBody>
      </p:sp>
      <p:sp>
        <p:nvSpPr>
          <p:cNvPr id="4" name="object 4"/>
          <p:cNvSpPr/>
          <p:nvPr/>
        </p:nvSpPr>
        <p:spPr>
          <a:xfrm>
            <a:off x="6286500" y="1786127"/>
            <a:ext cx="2286000" cy="3142488"/>
          </a:xfrm>
          <a:prstGeom prst="rect">
            <a:avLst/>
          </a:prstGeom>
          <a:blipFill>
            <a:blip r:embed="rId2" cstate="print"/>
            <a:stretch>
              <a:fillRect/>
            </a:stretch>
          </a:blipFill>
        </p:spPr>
        <p:txBody>
          <a:bodyPr wrap="square" lIns="0" tIns="0" rIns="0" bIns="0" rtlCol="0"/>
          <a:lstStyle/>
          <a:p>
            <a:endParaRPr/>
          </a:p>
        </p:txBody>
      </p:sp>
      <p:sp>
        <p:nvSpPr>
          <p:cNvPr id="5" name="Title 4"/>
          <p:cNvSpPr>
            <a:spLocks noGrp="1"/>
          </p:cNvSpPr>
          <p:nvPr>
            <p:ph type="title"/>
          </p:nvPr>
        </p:nvSpPr>
        <p:spPr>
          <a:xfrm>
            <a:off x="312025" y="480354"/>
            <a:ext cx="8479790" cy="830997"/>
          </a:xfrm>
        </p:spPr>
        <p:txBody>
          <a:bodyPr/>
          <a:lstStyle/>
          <a:p>
            <a:pPr algn="ctr"/>
            <a:r>
              <a:rPr lang="en-US" sz="5400" dirty="0" smtClean="0">
                <a:solidFill>
                  <a:srgbClr val="FF0000"/>
                </a:solidFill>
              </a:rPr>
              <a:t>THEME</a:t>
            </a:r>
            <a:endParaRPr lang="en-US" sz="54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71451"/>
            <a:ext cx="6172199"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43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6388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039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4350"/>
            <a:ext cx="8479790" cy="830997"/>
          </a:xfrm>
        </p:spPr>
        <p:txBody>
          <a:bodyPr/>
          <a:lstStyle/>
          <a:p>
            <a:pPr algn="ctr"/>
            <a:r>
              <a:rPr lang="en-US" sz="5400" dirty="0" smtClean="0">
                <a:solidFill>
                  <a:srgbClr val="FF0000"/>
                </a:solidFill>
              </a:rPr>
              <a:t>MORAL</a:t>
            </a:r>
            <a:endParaRPr lang="en-US" sz="5400" dirty="0">
              <a:solidFill>
                <a:srgbClr val="FF0000"/>
              </a:solidFill>
            </a:endParaRPr>
          </a:p>
        </p:txBody>
      </p:sp>
      <p:sp>
        <p:nvSpPr>
          <p:cNvPr id="3" name="Text Placeholder 2"/>
          <p:cNvSpPr>
            <a:spLocks noGrp="1"/>
          </p:cNvSpPr>
          <p:nvPr>
            <p:ph type="body" idx="1"/>
          </p:nvPr>
        </p:nvSpPr>
        <p:spPr>
          <a:xfrm>
            <a:off x="228600" y="1733550"/>
            <a:ext cx="8610600" cy="2145972"/>
          </a:xfrm>
        </p:spPr>
        <p:txBody>
          <a:bodyPr/>
          <a:lstStyle/>
          <a:p>
            <a:pPr algn="just">
              <a:lnSpc>
                <a:spcPct val="150000"/>
              </a:lnSpc>
            </a:pPr>
            <a:r>
              <a:rPr lang="en-US" sz="2400" b="0" dirty="0"/>
              <a:t>The </a:t>
            </a:r>
            <a:r>
              <a:rPr lang="en-US" sz="2400" dirty="0"/>
              <a:t>moral</a:t>
            </a:r>
            <a:r>
              <a:rPr lang="en-US" sz="2400" b="0" dirty="0"/>
              <a:t> of the short story 'The </a:t>
            </a:r>
            <a:r>
              <a:rPr lang="en-US" sz="2400" dirty="0"/>
              <a:t>Little Girl</a:t>
            </a:r>
            <a:r>
              <a:rPr lang="en-US" sz="2400" b="0" dirty="0"/>
              <a:t>' by Katherine Mansfield is that parents should not be indifferent to their children. They should show their love towards their children even when too tired from work and do not have time for them.</a:t>
            </a:r>
            <a:endParaRPr lang="en-US" sz="2400" dirty="0"/>
          </a:p>
        </p:txBody>
      </p:sp>
    </p:spTree>
    <p:extLst>
      <p:ext uri="{BB962C8B-B14F-4D97-AF65-F5344CB8AC3E}">
        <p14:creationId xmlns:p14="http://schemas.microsoft.com/office/powerpoint/2010/main" val="971186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343150"/>
            <a:ext cx="8991600" cy="1354217"/>
          </a:xfrm>
        </p:spPr>
        <p:txBody>
          <a:bodyPr/>
          <a:lstStyle/>
          <a:p>
            <a:pPr algn="ctr"/>
            <a:r>
              <a:rPr lang="en-US" sz="8800" dirty="0" smtClean="0">
                <a:solidFill>
                  <a:srgbClr val="FF0000"/>
                </a:solidFill>
              </a:rPr>
              <a:t>SUMMARY</a:t>
            </a:r>
            <a:endParaRPr lang="en-US" sz="8800" dirty="0">
              <a:solidFill>
                <a:srgbClr val="FF0000"/>
              </a:solidFill>
            </a:endParaRPr>
          </a:p>
        </p:txBody>
      </p:sp>
    </p:spTree>
    <p:extLst>
      <p:ext uri="{BB962C8B-B14F-4D97-AF65-F5344CB8AC3E}">
        <p14:creationId xmlns:p14="http://schemas.microsoft.com/office/powerpoint/2010/main" val="187958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1100</Words>
  <Application>Microsoft Office PowerPoint</Application>
  <PresentationFormat>On-screen Show (16:9)</PresentationFormat>
  <Paragraphs>79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ABOUT THE AUTHOR</vt:lpstr>
      <vt:lpstr>Do you feel you know your parents better now, than when you were much younger? Perhaps you now understand the reasons for some of their actions that used to upset you earlier.</vt:lpstr>
      <vt:lpstr>THEME</vt:lpstr>
      <vt:lpstr>PowerPoint Presentation</vt:lpstr>
      <vt:lpstr>PowerPoint Presentation</vt:lpstr>
      <vt:lpstr>MORAL</vt:lpstr>
      <vt:lpstr>SUMMARY</vt:lpstr>
      <vt:lpstr>PowerPoint Presentation</vt:lpstr>
      <vt:lpstr>The Little Girl</vt:lpstr>
      <vt:lpstr>PowerPoint Presentation</vt:lpstr>
      <vt:lpstr>The Little Girl</vt:lpstr>
      <vt:lpstr>The Little Girl</vt:lpstr>
      <vt:lpstr>The Little Girl</vt:lpstr>
      <vt:lpstr>PowerPoint Presentation</vt:lpstr>
      <vt:lpstr>The Little Girl</vt:lpstr>
      <vt:lpstr>The Little Girl</vt:lpstr>
      <vt:lpstr>Words Meaning</vt:lpstr>
      <vt:lpstr>The Little Girl</vt:lpstr>
      <vt:lpstr>The Little Girl</vt:lpstr>
      <vt:lpstr>The Little Girl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Arun</cp:lastModifiedBy>
  <cp:revision>10</cp:revision>
  <dcterms:created xsi:type="dcterms:W3CDTF">2020-08-09T11:53:41Z</dcterms:created>
  <dcterms:modified xsi:type="dcterms:W3CDTF">2020-08-09T15:16:14Z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2018-12-11T00:00:00Z</vt:filetime>
  </property>
  <property fmtid="{D5CDD505-2E9C-101B-9397-08002B2CF9AE}" pid="3" name="Creator">
    <vt:lpwstr>Microsoft® PowerPoint® 2013</vt:lpwstr>
  </property>
  <property fmtid="{D5CDD505-2E9C-101B-9397-08002B2CF9AE}" pid="4" name="LastSaved">
    <vt:filetime>2020-08-09T00:00:00Z</vt:filetime>
  </property>
</Properties>
</file>